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sldIdLst>
    <p:sldId id="256" r:id="rId2"/>
    <p:sldId id="257" r:id="rId3"/>
    <p:sldId id="260" r:id="rId4"/>
    <p:sldId id="259" r:id="rId5"/>
    <p:sldId id="261" r:id="rId6"/>
    <p:sldId id="264" r:id="rId7"/>
    <p:sldId id="262" r:id="rId8"/>
    <p:sldId id="265" r:id="rId9"/>
    <p:sldId id="258" r:id="rId10"/>
    <p:sldId id="263" r:id="rId11"/>
    <p:sldId id="266" r:id="rId12"/>
    <p:sldId id="267" r:id="rId13"/>
    <p:sldId id="270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6252-6649-400A-9616-723E55984C37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E637BF7-72BE-479B-BDE3-3A1541627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520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6252-6649-400A-9616-723E55984C37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637BF7-72BE-479B-BDE3-3A1541627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104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6252-6649-400A-9616-723E55984C37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637BF7-72BE-479B-BDE3-3A1541627BC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732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6252-6649-400A-9616-723E55984C37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637BF7-72BE-479B-BDE3-3A1541627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423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6252-6649-400A-9616-723E55984C37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637BF7-72BE-479B-BDE3-3A1541627BC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0261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6252-6649-400A-9616-723E55984C37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637BF7-72BE-479B-BDE3-3A1541627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717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6252-6649-400A-9616-723E55984C37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BF7-72BE-479B-BDE3-3A1541627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421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6252-6649-400A-9616-723E55984C37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BF7-72BE-479B-BDE3-3A1541627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84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6252-6649-400A-9616-723E55984C37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BF7-72BE-479B-BDE3-3A1541627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81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6252-6649-400A-9616-723E55984C37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E637BF7-72BE-479B-BDE3-3A1541627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64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6252-6649-400A-9616-723E55984C37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E637BF7-72BE-479B-BDE3-3A1541627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34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6252-6649-400A-9616-723E55984C37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E637BF7-72BE-479B-BDE3-3A1541627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16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6252-6649-400A-9616-723E55984C37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BF7-72BE-479B-BDE3-3A1541627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43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6252-6649-400A-9616-723E55984C37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BF7-72BE-479B-BDE3-3A1541627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723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6252-6649-400A-9616-723E55984C37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37BF7-72BE-479B-BDE3-3A1541627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491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6252-6649-400A-9616-723E55984C37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E637BF7-72BE-479B-BDE3-3A1541627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845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46252-6649-400A-9616-723E55984C37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E637BF7-72BE-479B-BDE3-3A1541627B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61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4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Древо жизни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«Технология проведения </a:t>
            </a:r>
            <a:r>
              <a:rPr lang="ru-RU" sz="2000" b="1" dirty="0" smtClean="0"/>
              <a:t>подготовительных</a:t>
            </a:r>
            <a:r>
              <a:rPr lang="ru-RU" b="1" dirty="0" smtClean="0"/>
              <a:t> </a:t>
            </a:r>
            <a:r>
              <a:rPr lang="ru-RU" b="1" dirty="0"/>
              <a:t>недель к празднику </a:t>
            </a:r>
            <a:r>
              <a:rPr lang="ru-RU" b="1" dirty="0" smtClean="0"/>
              <a:t>Пасхи»</a:t>
            </a:r>
          </a:p>
          <a:p>
            <a:r>
              <a:rPr lang="ru-RU" b="1" dirty="0" smtClean="0"/>
              <a:t>Педагог дополнительного образования </a:t>
            </a:r>
          </a:p>
          <a:p>
            <a:r>
              <a:rPr lang="ru-RU" b="1" dirty="0" smtClean="0"/>
              <a:t>ГБОУ Гимназия№227 Маркова Л.Ф.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748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Владимир Успенский Собор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05" y="1428487"/>
            <a:ext cx="9301139" cy="52318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07" y="4478709"/>
            <a:ext cx="4363340" cy="218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8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«На нем </a:t>
            </a:r>
            <a:r>
              <a:rPr lang="ru-RU" dirty="0" err="1" smtClean="0"/>
              <a:t>листочики</a:t>
            </a:r>
            <a:r>
              <a:rPr lang="ru-RU" dirty="0" smtClean="0"/>
              <a:t> </a:t>
            </a:r>
            <a:r>
              <a:rPr lang="ru-RU" dirty="0" err="1" smtClean="0"/>
              <a:t>атласоваи</a:t>
            </a:r>
            <a:r>
              <a:rPr lang="ru-RU" dirty="0" smtClean="0"/>
              <a:t>, на ем пташечки херувимские. </a:t>
            </a:r>
            <a:r>
              <a:rPr lang="ru-RU" dirty="0" err="1" smtClean="0"/>
              <a:t>Пяют</a:t>
            </a:r>
            <a:r>
              <a:rPr lang="ru-RU" dirty="0" smtClean="0"/>
              <a:t> песенки </a:t>
            </a:r>
            <a:r>
              <a:rPr lang="ru-RU" dirty="0" err="1" smtClean="0"/>
              <a:t>серафимския</a:t>
            </a:r>
            <a:r>
              <a:rPr lang="ru-RU" dirty="0" smtClean="0"/>
              <a:t>…»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118" y="2256090"/>
            <a:ext cx="7775300" cy="4373607"/>
          </a:xfrm>
        </p:spPr>
      </p:pic>
    </p:spTree>
    <p:extLst>
      <p:ext uri="{BB962C8B-B14F-4D97-AF65-F5344CB8AC3E}">
        <p14:creationId xmlns:p14="http://schemas.microsoft.com/office/powerpoint/2010/main" val="26900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Сороки- птичий праздник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34" y="1456620"/>
            <a:ext cx="3887887" cy="50912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492" y="3982340"/>
            <a:ext cx="3358892" cy="25191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787" y="1524615"/>
            <a:ext cx="3358892" cy="2457725"/>
          </a:xfrm>
          <a:prstGeom prst="rect">
            <a:avLst/>
          </a:prstGeom>
        </p:spPr>
      </p:pic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932" y="4571999"/>
            <a:ext cx="2572680" cy="1929510"/>
          </a:xfr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932" y="1045364"/>
            <a:ext cx="2571750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8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4061" y="624110"/>
            <a:ext cx="10254952" cy="1280890"/>
          </a:xfrm>
        </p:spPr>
        <p:txBody>
          <a:bodyPr/>
          <a:lstStyle/>
          <a:p>
            <a:r>
              <a:rPr lang="ru-RU" dirty="0" err="1" smtClean="0"/>
              <a:t>Каргопольские</a:t>
            </a:r>
            <a:r>
              <a:rPr lang="ru-RU" dirty="0" smtClean="0"/>
              <a:t> </a:t>
            </a:r>
            <a:r>
              <a:rPr lang="ru-RU" dirty="0" err="1" smtClean="0"/>
              <a:t>тетёры</a:t>
            </a:r>
            <a:r>
              <a:rPr lang="ru-RU" dirty="0" smtClean="0"/>
              <a:t> – северные Сороки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131" y="1378865"/>
            <a:ext cx="7730635" cy="5353466"/>
          </a:xfrm>
        </p:spPr>
      </p:pic>
    </p:spTree>
    <p:extLst>
      <p:ext uri="{BB962C8B-B14F-4D97-AF65-F5344CB8AC3E}">
        <p14:creationId xmlns:p14="http://schemas.microsoft.com/office/powerpoint/2010/main" val="141842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Кресты и лесенки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2" y="1613518"/>
            <a:ext cx="3509683" cy="230900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2" y="4001356"/>
            <a:ext cx="3435200" cy="25730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394" y="1256848"/>
            <a:ext cx="4339155" cy="53175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623" y="4001356"/>
            <a:ext cx="3313822" cy="25730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284" y="1613518"/>
            <a:ext cx="3154374" cy="230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9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885" y="624110"/>
            <a:ext cx="9846728" cy="828675"/>
          </a:xfrm>
        </p:spPr>
        <p:txBody>
          <a:bodyPr/>
          <a:lstStyle/>
          <a:p>
            <a:r>
              <a:rPr lang="ru-RU" dirty="0" smtClean="0"/>
              <a:t>В неделю Марии Египетской и Вербной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978" y="1704136"/>
            <a:ext cx="2098710" cy="277492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495" y="4828374"/>
            <a:ext cx="2099193" cy="1615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372" y="1704135"/>
            <a:ext cx="3915531" cy="2175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998" y="1704135"/>
            <a:ext cx="3057064" cy="47396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372" y="4077159"/>
            <a:ext cx="3915531" cy="236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1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5678699" cy="820129"/>
          </a:xfrm>
        </p:spPr>
        <p:txBody>
          <a:bodyPr/>
          <a:lstStyle/>
          <a:p>
            <a:pPr algn="ctr"/>
            <a:r>
              <a:rPr lang="ru-RU" dirty="0" smtClean="0"/>
              <a:t>Пасха красная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155" y="3987906"/>
            <a:ext cx="3540049" cy="254201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155" y="1444239"/>
            <a:ext cx="2933692" cy="2401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178" y="94469"/>
            <a:ext cx="3603843" cy="38187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847" y="1518925"/>
            <a:ext cx="3611069" cy="23942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933" y="3984706"/>
            <a:ext cx="2900983" cy="249340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624" y="3987906"/>
            <a:ext cx="3735307" cy="249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384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Раскинулся Мост на семь верст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Масленица – как прообраз РАЯ, последнее воскресенье Масленичной недели - изгнание из Рая. И весь Пост – это тоска русского человека по Раю и надежда «во Христе» обрести утерянный Рай(плач Адама, духовные стихи);</a:t>
            </a:r>
          </a:p>
          <a:p>
            <a:r>
              <a:rPr lang="ru-RU" dirty="0"/>
              <a:t>Н</a:t>
            </a:r>
            <a:r>
              <a:rPr lang="ru-RU" dirty="0" smtClean="0"/>
              <a:t>овое состояние Рая  - Небесный Иерусалим; </a:t>
            </a:r>
          </a:p>
          <a:p>
            <a:r>
              <a:rPr lang="ru-RU" dirty="0" smtClean="0"/>
              <a:t>Готовимся не только душой, но и телом, не только постовой трапезой, но и каждую неделю, поэтапно приближаясь то к Середине поста (СРЕДОКРЕСТЬЕ), то к Страстной седмице(ВЕРБНОЕ ВОСКРЕСЕНЬЕ), к главному празднику Пасхе (роспись яиц), готовимся рукоделием, чтением, участием в обрядовой трапезе, в детских праздниках (например, СОРОКИ, ЖАВОРОНКИ 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78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Плач Адама.</a:t>
            </a:r>
            <a:br>
              <a:rPr lang="ru-RU" dirty="0" smtClean="0"/>
            </a:br>
            <a:r>
              <a:rPr lang="ru-RU" dirty="0" smtClean="0"/>
              <a:t>«Раю, мой Раю»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316" y="1905000"/>
            <a:ext cx="3280080" cy="486754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083" y="624110"/>
            <a:ext cx="4495088" cy="31816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084" y="3920970"/>
            <a:ext cx="4495087" cy="285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6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Для педагогов воскресных школ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Вкушать от Древа Жизни – значит сделаться «</a:t>
            </a:r>
            <a:r>
              <a:rPr lang="ru-RU" i="1" dirty="0"/>
              <a:t>причастником блаженства будущей жизни</a:t>
            </a:r>
            <a:r>
              <a:rPr lang="ru-RU" dirty="0" smtClean="0"/>
              <a:t>». </a:t>
            </a:r>
            <a:r>
              <a:rPr lang="ru-RU" dirty="0"/>
              <a:t>Под Древом </a:t>
            </a:r>
            <a:r>
              <a:rPr lang="ru-RU" dirty="0" smtClean="0"/>
              <a:t>Жизни Святитель Андрей Кесарийский </a:t>
            </a:r>
            <a:r>
              <a:rPr lang="ru-RU" dirty="0"/>
              <a:t>(</a:t>
            </a:r>
            <a:r>
              <a:rPr lang="en-US" dirty="0"/>
              <a:t>VI–VII </a:t>
            </a:r>
            <a:r>
              <a:rPr lang="ru-RU" dirty="0"/>
              <a:t>век</a:t>
            </a:r>
            <a:r>
              <a:rPr lang="ru-RU" dirty="0" smtClean="0"/>
              <a:t>), </a:t>
            </a:r>
            <a:r>
              <a:rPr lang="ru-RU" dirty="0"/>
              <a:t>иносказательно подразумевается вечная </a:t>
            </a:r>
            <a:r>
              <a:rPr lang="ru-RU" dirty="0" smtClean="0"/>
              <a:t>жизнь. </a:t>
            </a:r>
            <a:r>
              <a:rPr lang="ru-RU" dirty="0"/>
              <a:t>А вечная жизнь, согласно Священному Писанию, есть Христос (1 Ин. 5:20</a:t>
            </a:r>
            <a:r>
              <a:rPr lang="ru-RU" dirty="0" smtClean="0"/>
              <a:t>).</a:t>
            </a:r>
          </a:p>
          <a:p>
            <a:r>
              <a:rPr lang="ru-RU" dirty="0"/>
              <a:t>Тождественность между Древом Жизни и Крестом – священный универсальный символ, который сводит воедино начало с концом: слова из Книги Бытия (Быт. 2:9) с Откровением (</a:t>
            </a:r>
            <a:r>
              <a:rPr lang="ru-RU" dirty="0" err="1"/>
              <a:t>Откр</a:t>
            </a:r>
            <a:r>
              <a:rPr lang="ru-RU" dirty="0"/>
              <a:t>. 22:2</a:t>
            </a:r>
            <a:r>
              <a:rPr lang="ru-RU" dirty="0" smtClean="0"/>
              <a:t>).</a:t>
            </a:r>
          </a:p>
          <a:p>
            <a:r>
              <a:rPr lang="ru-RU" dirty="0"/>
              <a:t>На </a:t>
            </a:r>
            <a:r>
              <a:rPr lang="ru-RU" dirty="0" err="1"/>
              <a:t>прообразовательное</a:t>
            </a:r>
            <a:r>
              <a:rPr lang="ru-RU" dirty="0"/>
              <a:t> значение райского Древа Жизни указывал Иоанн </a:t>
            </a:r>
            <a:r>
              <a:rPr lang="ru-RU" dirty="0" err="1"/>
              <a:t>Дамаскин</a:t>
            </a:r>
            <a:r>
              <a:rPr lang="ru-RU" dirty="0"/>
              <a:t> (675–753): «</a:t>
            </a:r>
            <a:r>
              <a:rPr lang="ru-RU" i="1" dirty="0"/>
              <a:t>Древо Жизни, насажденное Богом в раю, </a:t>
            </a:r>
            <a:r>
              <a:rPr lang="ru-RU" i="1" dirty="0" err="1"/>
              <a:t>предызобразило</a:t>
            </a:r>
            <a:r>
              <a:rPr lang="ru-RU" i="1" dirty="0"/>
              <a:t> этот Честный Крест. Ибо как смерть вошла через посредство древа, то надлежало, чтобы через древо же были дарованы жизнь и воскресение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89123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493" y="222433"/>
            <a:ext cx="4839024" cy="65629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789" y="222433"/>
            <a:ext cx="4912422" cy="26920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789" y="3068265"/>
            <a:ext cx="4833675" cy="371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8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51" y="339997"/>
            <a:ext cx="4682947" cy="312196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77" y="348038"/>
            <a:ext cx="4674549" cy="31139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51" y="3563597"/>
            <a:ext cx="4665072" cy="30940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77" y="3563597"/>
            <a:ext cx="4675385" cy="309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1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Жить как «в РАЮ»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814" y="1264555"/>
            <a:ext cx="7864982" cy="5114512"/>
          </a:xfrm>
        </p:spPr>
      </p:pic>
    </p:spTree>
    <p:extLst>
      <p:ext uri="{BB962C8B-B14F-4D97-AF65-F5344CB8AC3E}">
        <p14:creationId xmlns:p14="http://schemas.microsoft.com/office/powerpoint/2010/main" val="164720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«Древо жизни» в народной живописи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31" y="1432592"/>
            <a:ext cx="1562100" cy="29241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544" y="3902326"/>
            <a:ext cx="1619250" cy="2828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863" y="1500512"/>
            <a:ext cx="1828800" cy="2505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260" y="1500512"/>
            <a:ext cx="1809750" cy="2524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68" y="435676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Пасхальное дерево </a:t>
            </a:r>
            <a:r>
              <a:rPr lang="ru-RU" dirty="0" err="1"/>
              <a:t>Фолькера</a:t>
            </a:r>
            <a:r>
              <a:rPr lang="ru-RU" dirty="0"/>
              <a:t> </a:t>
            </a:r>
            <a:r>
              <a:rPr lang="ru-RU" dirty="0" smtClean="0"/>
              <a:t>Крафта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в Германии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54" y="1349836"/>
            <a:ext cx="3597775" cy="23999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456" y="1991170"/>
            <a:ext cx="6386044" cy="41722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55" y="3954564"/>
            <a:ext cx="3597774" cy="269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9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280</TotalTime>
  <Words>315</Words>
  <Application>Microsoft Office PowerPoint</Application>
  <PresentationFormat>Широкоэкранный</PresentationFormat>
  <Paragraphs>23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Легкий дым</vt:lpstr>
      <vt:lpstr>Древо жизни</vt:lpstr>
      <vt:lpstr> Раскинулся Мост на семь верст </vt:lpstr>
      <vt:lpstr>Плач Адама. «Раю, мой Раю»</vt:lpstr>
      <vt:lpstr>Для педагогов воскресных школ</vt:lpstr>
      <vt:lpstr>Презентация PowerPoint</vt:lpstr>
      <vt:lpstr>Презентация PowerPoint</vt:lpstr>
      <vt:lpstr>Жить как «в РАЮ»</vt:lpstr>
      <vt:lpstr>«Древо жизни» в народной живописи</vt:lpstr>
      <vt:lpstr>Пасхальное дерево Фолькера Крафта  в Германии  </vt:lpstr>
      <vt:lpstr>Владимир Успенский Собор</vt:lpstr>
      <vt:lpstr>«На нем листочики атласоваи, на ем пташечки херувимские. Пяют песенки серафимския…»</vt:lpstr>
      <vt:lpstr>Сороки- птичий праздник</vt:lpstr>
      <vt:lpstr>Каргопольские тетёры – северные Сороки</vt:lpstr>
      <vt:lpstr>Кресты и лесенки</vt:lpstr>
      <vt:lpstr>В неделю Марии Египетской и Вербной</vt:lpstr>
      <vt:lpstr>Пасха красная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Древо жизни</dc:title>
  <dc:creator>Дмитрий</dc:creator>
  <cp:lastModifiedBy>Дмитрий</cp:lastModifiedBy>
  <cp:revision>22</cp:revision>
  <dcterms:created xsi:type="dcterms:W3CDTF">2023-03-10T06:17:01Z</dcterms:created>
  <dcterms:modified xsi:type="dcterms:W3CDTF">2023-04-01T10:40:31Z</dcterms:modified>
</cp:coreProperties>
</file>