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73" r:id="rId2"/>
    <p:sldId id="272" r:id="rId3"/>
    <p:sldId id="258" r:id="rId4"/>
    <p:sldId id="259" r:id="rId5"/>
    <p:sldId id="269" r:id="rId6"/>
    <p:sldId id="267" r:id="rId7"/>
    <p:sldId id="268" r:id="rId8"/>
    <p:sldId id="270" r:id="rId9"/>
    <p:sldId id="271" r:id="rId10"/>
    <p:sldId id="264" r:id="rId11"/>
    <p:sldId id="261" r:id="rId12"/>
    <p:sldId id="262" r:id="rId13"/>
    <p:sldId id="274" r:id="rId14"/>
    <p:sldId id="275" r:id="rId15"/>
    <p:sldId id="301" r:id="rId16"/>
    <p:sldId id="302" r:id="rId17"/>
    <p:sldId id="292" r:id="rId18"/>
    <p:sldId id="283" r:id="rId19"/>
    <p:sldId id="284" r:id="rId20"/>
    <p:sldId id="276" r:id="rId21"/>
    <p:sldId id="277" r:id="rId22"/>
    <p:sldId id="280" r:id="rId23"/>
    <p:sldId id="282" r:id="rId24"/>
    <p:sldId id="278" r:id="rId25"/>
    <p:sldId id="279" r:id="rId26"/>
    <p:sldId id="281" r:id="rId27"/>
    <p:sldId id="291" r:id="rId28"/>
    <p:sldId id="266" r:id="rId29"/>
    <p:sldId id="285" r:id="rId30"/>
    <p:sldId id="303" r:id="rId31"/>
    <p:sldId id="287" r:id="rId32"/>
    <p:sldId id="288" r:id="rId33"/>
    <p:sldId id="289" r:id="rId34"/>
    <p:sldId id="286" r:id="rId35"/>
    <p:sldId id="290" r:id="rId36"/>
    <p:sldId id="300" r:id="rId37"/>
    <p:sldId id="263" r:id="rId38"/>
    <p:sldId id="299" r:id="rId39"/>
    <p:sldId id="265" r:id="rId40"/>
    <p:sldId id="293" r:id="rId41"/>
    <p:sldId id="294" r:id="rId42"/>
    <p:sldId id="295" r:id="rId43"/>
    <p:sldId id="297" r:id="rId44"/>
    <p:sldId id="298" r:id="rId45"/>
    <p:sldId id="296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130A4-9931-4214-AC3A-F0D823F261A8}" type="doc">
      <dgm:prSet loTypeId="urn:microsoft.com/office/officeart/2005/8/layout/radial4" loCatId="relationship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6A1A76A-3BD3-4569-9C64-DBAC339A8409}">
      <dgm:prSet phldrT="[Текст]"/>
      <dgm:spPr/>
      <dgm:t>
        <a:bodyPr/>
        <a:lstStyle/>
        <a:p>
          <a:r>
            <a:rPr lang="ru-RU" b="1" dirty="0" smtClean="0"/>
            <a:t>ЗАПОВЕДЬ</a:t>
          </a:r>
          <a:endParaRPr lang="ru-RU" b="1" dirty="0"/>
        </a:p>
      </dgm:t>
    </dgm:pt>
    <dgm:pt modelId="{0FC68CD1-D5B5-4ED0-B8B5-E2E9D0A5CA60}" type="parTrans" cxnId="{1FBD8418-DE09-4281-89CE-35C3CEA2BF80}">
      <dgm:prSet/>
      <dgm:spPr/>
      <dgm:t>
        <a:bodyPr/>
        <a:lstStyle/>
        <a:p>
          <a:endParaRPr lang="ru-RU"/>
        </a:p>
      </dgm:t>
    </dgm:pt>
    <dgm:pt modelId="{9E39D863-0AC2-49AC-8D2A-FF61D9711118}" type="sibTrans" cxnId="{1FBD8418-DE09-4281-89CE-35C3CEA2BF80}">
      <dgm:prSet/>
      <dgm:spPr/>
      <dgm:t>
        <a:bodyPr/>
        <a:lstStyle/>
        <a:p>
          <a:endParaRPr lang="ru-RU"/>
        </a:p>
      </dgm:t>
    </dgm:pt>
    <dgm:pt modelId="{8F75EEA5-CA87-4906-8262-DE2A3B2B7899}">
      <dgm:prSet phldrT="[Текст]" custT="1"/>
      <dgm:spPr/>
      <dgm:t>
        <a:bodyPr/>
        <a:lstStyle/>
        <a:p>
          <a:r>
            <a:rPr lang="ru-RU" sz="2400" u="sng" dirty="0" smtClean="0"/>
            <a:t>Слова-противники:</a:t>
          </a:r>
        </a:p>
        <a:p>
          <a:r>
            <a:rPr lang="ru-RU" sz="2400" dirty="0" smtClean="0"/>
            <a:t>разрешение, позволение</a:t>
          </a:r>
          <a:endParaRPr lang="ru-RU" sz="2400" dirty="0"/>
        </a:p>
      </dgm:t>
    </dgm:pt>
    <dgm:pt modelId="{DCCE7AC9-D093-47E8-9C46-4DD9EA0CCD71}" type="parTrans" cxnId="{A97DE46F-B1E4-4BA9-87CE-83FF66019FBF}">
      <dgm:prSet/>
      <dgm:spPr/>
      <dgm:t>
        <a:bodyPr/>
        <a:lstStyle/>
        <a:p>
          <a:endParaRPr lang="ru-RU"/>
        </a:p>
      </dgm:t>
    </dgm:pt>
    <dgm:pt modelId="{3DD702E3-6A00-4782-838C-46A3AEFB04D8}" type="sibTrans" cxnId="{A97DE46F-B1E4-4BA9-87CE-83FF66019FBF}">
      <dgm:prSet/>
      <dgm:spPr/>
      <dgm:t>
        <a:bodyPr/>
        <a:lstStyle/>
        <a:p>
          <a:endParaRPr lang="ru-RU"/>
        </a:p>
      </dgm:t>
    </dgm:pt>
    <dgm:pt modelId="{C70DFC91-A00C-4277-B26A-91824CF9E8C6}">
      <dgm:prSet phldrT="[Текст]" custT="1"/>
      <dgm:spPr/>
      <dgm:t>
        <a:bodyPr/>
        <a:lstStyle/>
        <a:p>
          <a:r>
            <a:rPr lang="ru-RU" sz="2000" b="1" u="sng" dirty="0" smtClean="0"/>
            <a:t>Слова-друзья:</a:t>
          </a:r>
        </a:p>
        <a:p>
          <a:r>
            <a:rPr lang="ru-RU" sz="2000" b="1" dirty="0" smtClean="0"/>
            <a:t>веление, предписание,</a:t>
          </a:r>
        </a:p>
        <a:p>
          <a:r>
            <a:rPr lang="ru-RU" sz="2000" b="1" dirty="0" smtClean="0"/>
            <a:t>приказ,  распоряжение</a:t>
          </a:r>
          <a:endParaRPr lang="ru-RU" sz="2000" b="1" dirty="0"/>
        </a:p>
      </dgm:t>
    </dgm:pt>
    <dgm:pt modelId="{CB2A083F-0AB1-4586-A10D-9B906658CF9B}" type="parTrans" cxnId="{26230802-861F-4FC7-9898-EC7FFD4ED4C8}">
      <dgm:prSet/>
      <dgm:spPr/>
      <dgm:t>
        <a:bodyPr/>
        <a:lstStyle/>
        <a:p>
          <a:endParaRPr lang="ru-RU"/>
        </a:p>
      </dgm:t>
    </dgm:pt>
    <dgm:pt modelId="{7177EAD5-4AF8-4EDE-8BA0-91CDF9DED23E}" type="sibTrans" cxnId="{26230802-861F-4FC7-9898-EC7FFD4ED4C8}">
      <dgm:prSet/>
      <dgm:spPr/>
      <dgm:t>
        <a:bodyPr/>
        <a:lstStyle/>
        <a:p>
          <a:endParaRPr lang="ru-RU"/>
        </a:p>
      </dgm:t>
    </dgm:pt>
    <dgm:pt modelId="{9CB4DDDC-72C5-430D-8136-165ABE2083AF}">
      <dgm:prSet phldrT="[Текст]" custT="1"/>
      <dgm:spPr/>
      <dgm:t>
        <a:bodyPr/>
        <a:lstStyle/>
        <a:p>
          <a:r>
            <a:rPr lang="ru-RU" sz="2000" b="1" u="sng" dirty="0" smtClean="0"/>
            <a:t>Родственные слова:</a:t>
          </a:r>
        </a:p>
        <a:p>
          <a:r>
            <a:rPr lang="ru-RU" sz="2400" b="1" dirty="0" smtClean="0"/>
            <a:t>заповедник, ведать, поведать, исповедь</a:t>
          </a:r>
        </a:p>
      </dgm:t>
    </dgm:pt>
    <dgm:pt modelId="{384B2205-242C-4CB1-A3F9-F3C84519F7B0}" type="parTrans" cxnId="{308150B9-5B20-4E1A-B5C8-A94199D5F004}">
      <dgm:prSet/>
      <dgm:spPr/>
      <dgm:t>
        <a:bodyPr/>
        <a:lstStyle/>
        <a:p>
          <a:endParaRPr lang="ru-RU"/>
        </a:p>
      </dgm:t>
    </dgm:pt>
    <dgm:pt modelId="{9FBAB38E-83C0-49B9-B803-8CEF3D8F89CA}" type="sibTrans" cxnId="{308150B9-5B20-4E1A-B5C8-A94199D5F004}">
      <dgm:prSet/>
      <dgm:spPr/>
      <dgm:t>
        <a:bodyPr/>
        <a:lstStyle/>
        <a:p>
          <a:endParaRPr lang="ru-RU"/>
        </a:p>
      </dgm:t>
    </dgm:pt>
    <dgm:pt modelId="{C36AB9C6-2D00-427E-B969-3DBFE93DC61D}">
      <dgm:prSet custT="1"/>
      <dgm:spPr/>
      <dgm:t>
        <a:bodyPr/>
        <a:lstStyle/>
        <a:p>
          <a:r>
            <a:rPr lang="ru-RU" sz="2800" b="1" u="sng" dirty="0" smtClean="0"/>
            <a:t>Ассоциации:</a:t>
          </a:r>
        </a:p>
        <a:p>
          <a:r>
            <a:rPr lang="ru-RU" sz="2400" b="1" u="none" dirty="0" smtClean="0"/>
            <a:t>предписание, строгость</a:t>
          </a:r>
          <a:endParaRPr lang="ru-RU" sz="2400" b="1" u="none" dirty="0"/>
        </a:p>
      </dgm:t>
    </dgm:pt>
    <dgm:pt modelId="{3FA040C3-6AEB-4354-9FB1-41218EF49068}" type="parTrans" cxnId="{494ACFB2-934F-4A72-B042-63129FD39AAB}">
      <dgm:prSet/>
      <dgm:spPr/>
      <dgm:t>
        <a:bodyPr/>
        <a:lstStyle/>
        <a:p>
          <a:endParaRPr lang="ru-RU"/>
        </a:p>
      </dgm:t>
    </dgm:pt>
    <dgm:pt modelId="{FA910467-293C-4C9C-8DE2-CE82FF42AF5D}" type="sibTrans" cxnId="{494ACFB2-934F-4A72-B042-63129FD39AAB}">
      <dgm:prSet/>
      <dgm:spPr/>
      <dgm:t>
        <a:bodyPr/>
        <a:lstStyle/>
        <a:p>
          <a:endParaRPr lang="ru-RU"/>
        </a:p>
      </dgm:t>
    </dgm:pt>
    <dgm:pt modelId="{57AF094D-90F9-487A-94CC-4EA1D9BFC45F}">
      <dgm:prSet custT="1"/>
      <dgm:spPr/>
      <dgm:t>
        <a:bodyPr/>
        <a:lstStyle/>
        <a:p>
          <a:r>
            <a:rPr lang="ru-RU" sz="1800" b="1" u="sng" dirty="0" smtClean="0"/>
            <a:t>Словосочетания:</a:t>
          </a:r>
        </a:p>
        <a:p>
          <a:r>
            <a:rPr lang="ru-RU" sz="1800" b="1" u="none" dirty="0" smtClean="0"/>
            <a:t>Библейская заповедь,</a:t>
          </a:r>
        </a:p>
        <a:p>
          <a:r>
            <a:rPr lang="ru-RU" sz="1800" b="1" u="none" dirty="0" smtClean="0"/>
            <a:t>Десять заповедей,</a:t>
          </a:r>
        </a:p>
        <a:p>
          <a:r>
            <a:rPr lang="ru-RU" sz="1800" b="1" u="none" dirty="0" smtClean="0"/>
            <a:t>первейшая заповедь</a:t>
          </a:r>
          <a:endParaRPr lang="ru-RU" sz="1800" b="1" u="none" dirty="0"/>
        </a:p>
      </dgm:t>
    </dgm:pt>
    <dgm:pt modelId="{E9454922-F967-4729-9444-3EFEE495AC85}" type="parTrans" cxnId="{D5D97436-A8A5-4682-80AB-324078258FDC}">
      <dgm:prSet/>
      <dgm:spPr/>
      <dgm:t>
        <a:bodyPr/>
        <a:lstStyle/>
        <a:p>
          <a:endParaRPr lang="ru-RU"/>
        </a:p>
      </dgm:t>
    </dgm:pt>
    <dgm:pt modelId="{AD48EB12-EC05-4D5F-B0B4-892394698C64}" type="sibTrans" cxnId="{D5D97436-A8A5-4682-80AB-324078258FDC}">
      <dgm:prSet/>
      <dgm:spPr/>
      <dgm:t>
        <a:bodyPr/>
        <a:lstStyle/>
        <a:p>
          <a:endParaRPr lang="ru-RU"/>
        </a:p>
      </dgm:t>
    </dgm:pt>
    <dgm:pt modelId="{61A7BAF5-AB20-4E75-8214-8971D1E7D754}">
      <dgm:prSet custT="1"/>
      <dgm:spPr/>
      <dgm:t>
        <a:bodyPr/>
        <a:lstStyle/>
        <a:p>
          <a:r>
            <a:rPr lang="ru-RU" sz="1800" b="1" u="sng" dirty="0" smtClean="0"/>
            <a:t>Выражения со словом:</a:t>
          </a:r>
        </a:p>
        <a:p>
          <a:r>
            <a:rPr lang="ru-RU" sz="1800" b="1" u="none" dirty="0" smtClean="0"/>
            <a:t>заповедь гласит</a:t>
          </a:r>
        </a:p>
        <a:p>
          <a:r>
            <a:rPr lang="ru-RU" sz="1800" b="1" u="none" dirty="0" smtClean="0"/>
            <a:t>заповедь звучит</a:t>
          </a:r>
        </a:p>
        <a:p>
          <a:r>
            <a:rPr lang="ru-RU" sz="1800" b="1" u="none" dirty="0" smtClean="0"/>
            <a:t>заповедь требует</a:t>
          </a:r>
          <a:endParaRPr lang="ru-RU" sz="1800" b="1" u="none" dirty="0"/>
        </a:p>
      </dgm:t>
    </dgm:pt>
    <dgm:pt modelId="{E0551937-8D96-4FEF-8895-DF90BA6B9E2F}" type="parTrans" cxnId="{37FAC804-7A84-4620-A4E8-2C7F6E43CF8D}">
      <dgm:prSet/>
      <dgm:spPr/>
      <dgm:t>
        <a:bodyPr/>
        <a:lstStyle/>
        <a:p>
          <a:endParaRPr lang="ru-RU"/>
        </a:p>
      </dgm:t>
    </dgm:pt>
    <dgm:pt modelId="{FDC1014D-7011-49A6-9C11-F1210E5880E5}" type="sibTrans" cxnId="{37FAC804-7A84-4620-A4E8-2C7F6E43CF8D}">
      <dgm:prSet/>
      <dgm:spPr/>
      <dgm:t>
        <a:bodyPr/>
        <a:lstStyle/>
        <a:p>
          <a:endParaRPr lang="ru-RU"/>
        </a:p>
      </dgm:t>
    </dgm:pt>
    <dgm:pt modelId="{E9EBA0E2-846B-4C59-A340-560E9D1C0742}" type="pres">
      <dgm:prSet presAssocID="{8EC130A4-9931-4214-AC3A-F0D823F261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138483-7618-4A4F-B2CF-2B1828A0A122}" type="pres">
      <dgm:prSet presAssocID="{46A1A76A-3BD3-4569-9C64-DBAC339A8409}" presName="centerShape" presStyleLbl="node0" presStyleIdx="0" presStyleCnt="1" custScaleX="119225" custScaleY="91122" custLinFactNeighborX="683" custLinFactNeighborY="-5628"/>
      <dgm:spPr/>
      <dgm:t>
        <a:bodyPr/>
        <a:lstStyle/>
        <a:p>
          <a:endParaRPr lang="ru-RU"/>
        </a:p>
      </dgm:t>
    </dgm:pt>
    <dgm:pt modelId="{156458F8-3FD5-4F4A-8301-C0CA97BBBF4F}" type="pres">
      <dgm:prSet presAssocID="{DCCE7AC9-D093-47E8-9C46-4DD9EA0CCD71}" presName="parTrans" presStyleLbl="bgSibTrans2D1" presStyleIdx="0" presStyleCnt="6" custScaleY="51495" custLinFactNeighborX="23217" custLinFactNeighborY="16090"/>
      <dgm:spPr/>
      <dgm:t>
        <a:bodyPr/>
        <a:lstStyle/>
        <a:p>
          <a:endParaRPr lang="ru-RU"/>
        </a:p>
      </dgm:t>
    </dgm:pt>
    <dgm:pt modelId="{801703C8-8E96-48F7-95A2-E186B6272D6E}" type="pres">
      <dgm:prSet presAssocID="{8F75EEA5-CA87-4906-8262-DE2A3B2B7899}" presName="node" presStyleLbl="node1" presStyleIdx="0" presStyleCnt="6" custScaleX="169693" custScaleY="91781" custRadScaleRad="97758" custRadScaleInc="118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47012-1E3D-4125-849F-FAC4C3B3F157}" type="pres">
      <dgm:prSet presAssocID="{E0551937-8D96-4FEF-8895-DF90BA6B9E2F}" presName="parTrans" presStyleLbl="bgSibTrans2D1" presStyleIdx="1" presStyleCnt="6" custScaleX="119185" custScaleY="52213" custLinFactNeighborX="25072" custLinFactNeighborY="64124"/>
      <dgm:spPr/>
      <dgm:t>
        <a:bodyPr/>
        <a:lstStyle/>
        <a:p>
          <a:endParaRPr lang="ru-RU"/>
        </a:p>
      </dgm:t>
    </dgm:pt>
    <dgm:pt modelId="{0B00C9BA-808F-4F9E-8395-F4DC808284CF}" type="pres">
      <dgm:prSet presAssocID="{61A7BAF5-AB20-4E75-8214-8971D1E7D754}" presName="node" presStyleLbl="node1" presStyleIdx="1" presStyleCnt="6" custScaleX="191340" custRadScaleRad="91994" custRadScaleInc="-156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10278-D46E-4FB6-A8F2-224078D595AB}" type="pres">
      <dgm:prSet presAssocID="{CB2A083F-0AB1-4586-A10D-9B906658CF9B}" presName="parTrans" presStyleLbl="bgSibTrans2D1" presStyleIdx="2" presStyleCnt="6" custScaleX="108327" custScaleY="40876" custLinFactNeighborX="4562" custLinFactNeighborY="-4420"/>
      <dgm:spPr/>
      <dgm:t>
        <a:bodyPr/>
        <a:lstStyle/>
        <a:p>
          <a:endParaRPr lang="ru-RU"/>
        </a:p>
      </dgm:t>
    </dgm:pt>
    <dgm:pt modelId="{405D00C8-1399-49BC-8A1D-EBB02BFAFAD0}" type="pres">
      <dgm:prSet presAssocID="{C70DFC91-A00C-4277-B26A-91824CF9E8C6}" presName="node" presStyleLbl="node1" presStyleIdx="2" presStyleCnt="6" custScaleX="190109" custScaleY="86966" custRadScaleRad="127560" custRadScaleInc="3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38C94-EC61-4B25-96A7-2F19085009C9}" type="pres">
      <dgm:prSet presAssocID="{384B2205-242C-4CB1-A3F9-F3C84519F7B0}" presName="parTrans" presStyleLbl="bgSibTrans2D1" presStyleIdx="3" presStyleCnt="6" custScaleY="51109" custLinFactNeighborX="-10228" custLinFactNeighborY="25604"/>
      <dgm:spPr/>
      <dgm:t>
        <a:bodyPr/>
        <a:lstStyle/>
        <a:p>
          <a:endParaRPr lang="ru-RU"/>
        </a:p>
      </dgm:t>
    </dgm:pt>
    <dgm:pt modelId="{DEAE254E-46E1-4295-AF5D-9EBC58D66FED}" type="pres">
      <dgm:prSet presAssocID="{9CB4DDDC-72C5-430D-8136-165ABE2083AF}" presName="node" presStyleLbl="node1" presStyleIdx="3" presStyleCnt="6" custScaleX="200165" custRadScaleRad="118348" custRadScaleInc="51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3EC60-8E66-4CEA-823D-A1A26DB79268}" type="pres">
      <dgm:prSet presAssocID="{3FA040C3-6AEB-4354-9FB1-41218EF49068}" presName="parTrans" presStyleLbl="bgSibTrans2D1" presStyleIdx="4" presStyleCnt="6" custScaleY="78367" custLinFactNeighborX="-7710" custLinFactNeighborY="61061"/>
      <dgm:spPr/>
      <dgm:t>
        <a:bodyPr/>
        <a:lstStyle/>
        <a:p>
          <a:endParaRPr lang="ru-RU"/>
        </a:p>
      </dgm:t>
    </dgm:pt>
    <dgm:pt modelId="{A0450C67-DA1D-4025-BC9D-C98037D25F87}" type="pres">
      <dgm:prSet presAssocID="{C36AB9C6-2D00-427E-B969-3DBFE93DC61D}" presName="node" presStyleLbl="node1" presStyleIdx="4" presStyleCnt="6" custScaleX="174919" custRadScaleRad="121545" custRadScaleInc="40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54431-A1D5-4A2C-B5C5-57068F8C5B20}" type="pres">
      <dgm:prSet presAssocID="{E9454922-F967-4729-9444-3EFEE495AC85}" presName="parTrans" presStyleLbl="bgSibTrans2D1" presStyleIdx="5" presStyleCnt="6" custScaleY="67659" custLinFactNeighborX="-14990" custLinFactNeighborY="5793"/>
      <dgm:spPr/>
      <dgm:t>
        <a:bodyPr/>
        <a:lstStyle/>
        <a:p>
          <a:endParaRPr lang="ru-RU"/>
        </a:p>
      </dgm:t>
    </dgm:pt>
    <dgm:pt modelId="{5261F592-DEF8-4E51-93E9-C47076D8EBC4}" type="pres">
      <dgm:prSet presAssocID="{57AF094D-90F9-487A-94CC-4EA1D9BFC45F}" presName="node" presStyleLbl="node1" presStyleIdx="5" presStyleCnt="6" custScaleX="156575" custRadScaleRad="93943" custRadScaleInc="45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EEAA3C-4C35-4B69-B54E-06197716205C}" type="presOf" srcId="{C36AB9C6-2D00-427E-B969-3DBFE93DC61D}" destId="{A0450C67-DA1D-4025-BC9D-C98037D25F87}" srcOrd="0" destOrd="0" presId="urn:microsoft.com/office/officeart/2005/8/layout/radial4"/>
    <dgm:cxn modelId="{D5D97436-A8A5-4682-80AB-324078258FDC}" srcId="{46A1A76A-3BD3-4569-9C64-DBAC339A8409}" destId="{57AF094D-90F9-487A-94CC-4EA1D9BFC45F}" srcOrd="5" destOrd="0" parTransId="{E9454922-F967-4729-9444-3EFEE495AC85}" sibTransId="{AD48EB12-EC05-4D5F-B0B4-892394698C64}"/>
    <dgm:cxn modelId="{C789CF70-5DCE-4B42-8B48-1DFE737493CA}" type="presOf" srcId="{9CB4DDDC-72C5-430D-8136-165ABE2083AF}" destId="{DEAE254E-46E1-4295-AF5D-9EBC58D66FED}" srcOrd="0" destOrd="0" presId="urn:microsoft.com/office/officeart/2005/8/layout/radial4"/>
    <dgm:cxn modelId="{11E1F578-D2DF-47C2-80C4-C0999DA6F74D}" type="presOf" srcId="{46A1A76A-3BD3-4569-9C64-DBAC339A8409}" destId="{02138483-7618-4A4F-B2CF-2B1828A0A122}" srcOrd="0" destOrd="0" presId="urn:microsoft.com/office/officeart/2005/8/layout/radial4"/>
    <dgm:cxn modelId="{37FAC804-7A84-4620-A4E8-2C7F6E43CF8D}" srcId="{46A1A76A-3BD3-4569-9C64-DBAC339A8409}" destId="{61A7BAF5-AB20-4E75-8214-8971D1E7D754}" srcOrd="1" destOrd="0" parTransId="{E0551937-8D96-4FEF-8895-DF90BA6B9E2F}" sibTransId="{FDC1014D-7011-49A6-9C11-F1210E5880E5}"/>
    <dgm:cxn modelId="{A97DE46F-B1E4-4BA9-87CE-83FF66019FBF}" srcId="{46A1A76A-3BD3-4569-9C64-DBAC339A8409}" destId="{8F75EEA5-CA87-4906-8262-DE2A3B2B7899}" srcOrd="0" destOrd="0" parTransId="{DCCE7AC9-D093-47E8-9C46-4DD9EA0CCD71}" sibTransId="{3DD702E3-6A00-4782-838C-46A3AEFB04D8}"/>
    <dgm:cxn modelId="{9CDB7D44-280B-4542-B3AC-F72E0B07A24E}" type="presOf" srcId="{CB2A083F-0AB1-4586-A10D-9B906658CF9B}" destId="{4EB10278-D46E-4FB6-A8F2-224078D595AB}" srcOrd="0" destOrd="0" presId="urn:microsoft.com/office/officeart/2005/8/layout/radial4"/>
    <dgm:cxn modelId="{26230802-861F-4FC7-9898-EC7FFD4ED4C8}" srcId="{46A1A76A-3BD3-4569-9C64-DBAC339A8409}" destId="{C70DFC91-A00C-4277-B26A-91824CF9E8C6}" srcOrd="2" destOrd="0" parTransId="{CB2A083F-0AB1-4586-A10D-9B906658CF9B}" sibTransId="{7177EAD5-4AF8-4EDE-8BA0-91CDF9DED23E}"/>
    <dgm:cxn modelId="{BF4516A7-E65E-458D-BEB7-C77057E446BE}" type="presOf" srcId="{8F75EEA5-CA87-4906-8262-DE2A3B2B7899}" destId="{801703C8-8E96-48F7-95A2-E186B6272D6E}" srcOrd="0" destOrd="0" presId="urn:microsoft.com/office/officeart/2005/8/layout/radial4"/>
    <dgm:cxn modelId="{976011A8-8D44-466D-B25E-C48447F1CC35}" type="presOf" srcId="{DCCE7AC9-D093-47E8-9C46-4DD9EA0CCD71}" destId="{156458F8-3FD5-4F4A-8301-C0CA97BBBF4F}" srcOrd="0" destOrd="0" presId="urn:microsoft.com/office/officeart/2005/8/layout/radial4"/>
    <dgm:cxn modelId="{4B3C9BC9-191E-48F3-8445-E6A9112F7E27}" type="presOf" srcId="{E0551937-8D96-4FEF-8895-DF90BA6B9E2F}" destId="{7EC47012-1E3D-4125-849F-FAC4C3B3F157}" srcOrd="0" destOrd="0" presId="urn:microsoft.com/office/officeart/2005/8/layout/radial4"/>
    <dgm:cxn modelId="{78316443-D1D3-416B-8482-17E4786E1D58}" type="presOf" srcId="{3FA040C3-6AEB-4354-9FB1-41218EF49068}" destId="{1863EC60-8E66-4CEA-823D-A1A26DB79268}" srcOrd="0" destOrd="0" presId="urn:microsoft.com/office/officeart/2005/8/layout/radial4"/>
    <dgm:cxn modelId="{308150B9-5B20-4E1A-B5C8-A94199D5F004}" srcId="{46A1A76A-3BD3-4569-9C64-DBAC339A8409}" destId="{9CB4DDDC-72C5-430D-8136-165ABE2083AF}" srcOrd="3" destOrd="0" parTransId="{384B2205-242C-4CB1-A3F9-F3C84519F7B0}" sibTransId="{9FBAB38E-83C0-49B9-B803-8CEF3D8F89CA}"/>
    <dgm:cxn modelId="{3641CBB1-735A-4009-8413-FD71D22C6C32}" type="presOf" srcId="{384B2205-242C-4CB1-A3F9-F3C84519F7B0}" destId="{33C38C94-EC61-4B25-96A7-2F19085009C9}" srcOrd="0" destOrd="0" presId="urn:microsoft.com/office/officeart/2005/8/layout/radial4"/>
    <dgm:cxn modelId="{6B9B5E47-1242-4535-843C-CEB7918CF666}" type="presOf" srcId="{8EC130A4-9931-4214-AC3A-F0D823F261A8}" destId="{E9EBA0E2-846B-4C59-A340-560E9D1C0742}" srcOrd="0" destOrd="0" presId="urn:microsoft.com/office/officeart/2005/8/layout/radial4"/>
    <dgm:cxn modelId="{6DA9BDA0-4082-41EE-82F8-347D0BF3D068}" type="presOf" srcId="{57AF094D-90F9-487A-94CC-4EA1D9BFC45F}" destId="{5261F592-DEF8-4E51-93E9-C47076D8EBC4}" srcOrd="0" destOrd="0" presId="urn:microsoft.com/office/officeart/2005/8/layout/radial4"/>
    <dgm:cxn modelId="{494ACFB2-934F-4A72-B042-63129FD39AAB}" srcId="{46A1A76A-3BD3-4569-9C64-DBAC339A8409}" destId="{C36AB9C6-2D00-427E-B969-3DBFE93DC61D}" srcOrd="4" destOrd="0" parTransId="{3FA040C3-6AEB-4354-9FB1-41218EF49068}" sibTransId="{FA910467-293C-4C9C-8DE2-CE82FF42AF5D}"/>
    <dgm:cxn modelId="{87A7BEB7-760C-4705-89CB-191AED5A5182}" type="presOf" srcId="{E9454922-F967-4729-9444-3EFEE495AC85}" destId="{B1D54431-A1D5-4A2C-B5C5-57068F8C5B20}" srcOrd="0" destOrd="0" presId="urn:microsoft.com/office/officeart/2005/8/layout/radial4"/>
    <dgm:cxn modelId="{1FBD8418-DE09-4281-89CE-35C3CEA2BF80}" srcId="{8EC130A4-9931-4214-AC3A-F0D823F261A8}" destId="{46A1A76A-3BD3-4569-9C64-DBAC339A8409}" srcOrd="0" destOrd="0" parTransId="{0FC68CD1-D5B5-4ED0-B8B5-E2E9D0A5CA60}" sibTransId="{9E39D863-0AC2-49AC-8D2A-FF61D9711118}"/>
    <dgm:cxn modelId="{F8BF668B-856B-45F4-84E8-F4D62FC2EC67}" type="presOf" srcId="{C70DFC91-A00C-4277-B26A-91824CF9E8C6}" destId="{405D00C8-1399-49BC-8A1D-EBB02BFAFAD0}" srcOrd="0" destOrd="0" presId="urn:microsoft.com/office/officeart/2005/8/layout/radial4"/>
    <dgm:cxn modelId="{04EF7361-7F5C-463B-AA56-386E008E72A4}" type="presOf" srcId="{61A7BAF5-AB20-4E75-8214-8971D1E7D754}" destId="{0B00C9BA-808F-4F9E-8395-F4DC808284CF}" srcOrd="0" destOrd="0" presId="urn:microsoft.com/office/officeart/2005/8/layout/radial4"/>
    <dgm:cxn modelId="{FD969F57-0846-4ACA-94F9-CBCB9E8F610F}" type="presParOf" srcId="{E9EBA0E2-846B-4C59-A340-560E9D1C0742}" destId="{02138483-7618-4A4F-B2CF-2B1828A0A122}" srcOrd="0" destOrd="0" presId="urn:microsoft.com/office/officeart/2005/8/layout/radial4"/>
    <dgm:cxn modelId="{E598DEAE-D22C-488B-A21F-423371D22DC7}" type="presParOf" srcId="{E9EBA0E2-846B-4C59-A340-560E9D1C0742}" destId="{156458F8-3FD5-4F4A-8301-C0CA97BBBF4F}" srcOrd="1" destOrd="0" presId="urn:microsoft.com/office/officeart/2005/8/layout/radial4"/>
    <dgm:cxn modelId="{2A09C797-DC8E-494D-BA20-90227D417197}" type="presParOf" srcId="{E9EBA0E2-846B-4C59-A340-560E9D1C0742}" destId="{801703C8-8E96-48F7-95A2-E186B6272D6E}" srcOrd="2" destOrd="0" presId="urn:microsoft.com/office/officeart/2005/8/layout/radial4"/>
    <dgm:cxn modelId="{DEBFF1B9-ED40-441F-8822-E57AD0FADA8C}" type="presParOf" srcId="{E9EBA0E2-846B-4C59-A340-560E9D1C0742}" destId="{7EC47012-1E3D-4125-849F-FAC4C3B3F157}" srcOrd="3" destOrd="0" presId="urn:microsoft.com/office/officeart/2005/8/layout/radial4"/>
    <dgm:cxn modelId="{2F1B014E-22B9-4F68-ADE2-7ABF75D525E8}" type="presParOf" srcId="{E9EBA0E2-846B-4C59-A340-560E9D1C0742}" destId="{0B00C9BA-808F-4F9E-8395-F4DC808284CF}" srcOrd="4" destOrd="0" presId="urn:microsoft.com/office/officeart/2005/8/layout/radial4"/>
    <dgm:cxn modelId="{316A11A6-F882-4A16-A347-C73EA208D15F}" type="presParOf" srcId="{E9EBA0E2-846B-4C59-A340-560E9D1C0742}" destId="{4EB10278-D46E-4FB6-A8F2-224078D595AB}" srcOrd="5" destOrd="0" presId="urn:microsoft.com/office/officeart/2005/8/layout/radial4"/>
    <dgm:cxn modelId="{38D28913-8079-4001-BD50-BE9B666DBD26}" type="presParOf" srcId="{E9EBA0E2-846B-4C59-A340-560E9D1C0742}" destId="{405D00C8-1399-49BC-8A1D-EBB02BFAFAD0}" srcOrd="6" destOrd="0" presId="urn:microsoft.com/office/officeart/2005/8/layout/radial4"/>
    <dgm:cxn modelId="{1C3A4F3F-7BAD-4C73-9A42-DECE953357EE}" type="presParOf" srcId="{E9EBA0E2-846B-4C59-A340-560E9D1C0742}" destId="{33C38C94-EC61-4B25-96A7-2F19085009C9}" srcOrd="7" destOrd="0" presId="urn:microsoft.com/office/officeart/2005/8/layout/radial4"/>
    <dgm:cxn modelId="{CF0B4BDF-036D-411A-8FD9-8C894015A1BD}" type="presParOf" srcId="{E9EBA0E2-846B-4C59-A340-560E9D1C0742}" destId="{DEAE254E-46E1-4295-AF5D-9EBC58D66FED}" srcOrd="8" destOrd="0" presId="urn:microsoft.com/office/officeart/2005/8/layout/radial4"/>
    <dgm:cxn modelId="{BED12666-C07A-4A59-BDCF-D59D7D46D4A0}" type="presParOf" srcId="{E9EBA0E2-846B-4C59-A340-560E9D1C0742}" destId="{1863EC60-8E66-4CEA-823D-A1A26DB79268}" srcOrd="9" destOrd="0" presId="urn:microsoft.com/office/officeart/2005/8/layout/radial4"/>
    <dgm:cxn modelId="{E8F1C177-230D-4B4C-BD2B-ABBEE44099FA}" type="presParOf" srcId="{E9EBA0E2-846B-4C59-A340-560E9D1C0742}" destId="{A0450C67-DA1D-4025-BC9D-C98037D25F87}" srcOrd="10" destOrd="0" presId="urn:microsoft.com/office/officeart/2005/8/layout/radial4"/>
    <dgm:cxn modelId="{8B596685-0ED7-45DA-A6A5-FD93DB0B8412}" type="presParOf" srcId="{E9EBA0E2-846B-4C59-A340-560E9D1C0742}" destId="{B1D54431-A1D5-4A2C-B5C5-57068F8C5B20}" srcOrd="11" destOrd="0" presId="urn:microsoft.com/office/officeart/2005/8/layout/radial4"/>
    <dgm:cxn modelId="{FCA41933-90EB-4A22-9778-CE20489D3608}" type="presParOf" srcId="{E9EBA0E2-846B-4C59-A340-560E9D1C0742}" destId="{5261F592-DEF8-4E51-93E9-C47076D8EBC4}" srcOrd="12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cs typeface="Arial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  <a:cs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health.mpei.ac.ru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5.gi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6.jpeg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rpt=simage&amp;img_url=ruprom-image.s3.amazonaws.com/518428_w640_h640_schoolbooks.jpg&amp;ed=1&amp;text=%D0%BA%D0%B0%D1%80%D1%82%D0%B8%D0%BD%D0%BA%D0%B8%20%D1%83%D1%87%D0%B5%D0%BD%D0%B8%D0%BA%20%D1%81%20%D0%BA%D0%BD%D0%B8%D0%B3%D0%BE%D0%B9&amp;p=1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85750" y="285750"/>
            <a:ext cx="8497888" cy="4519613"/>
          </a:xfrm>
        </p:spPr>
        <p:txBody>
          <a:bodyPr rtlCol="0">
            <a:normAutofit fontScale="77500" lnSpcReduction="20000"/>
          </a:bodyPr>
          <a:lstStyle/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/>
              <a:t>«Учитель </a:t>
            </a:r>
            <a:r>
              <a:rPr lang="ru-RU" sz="4800" b="1" dirty="0"/>
              <a:t>должен думать о том, чтобы сначала сделать ученика пригодным для восприятия образования. Учитель, прежде чем образовывать ученика своими наставлениями, сначала должен пробуждать в ученике стремление к образованию, делать ученика, по крайней мере, годным к образованию». </a:t>
            </a: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3600" b="1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071563"/>
            <a:ext cx="8785225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100" name="Picture 4" descr="D:\мои документы февраль 2011\Мои рисунки\75623381_large_school03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071938"/>
            <a:ext cx="2286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4786313" y="5500688"/>
            <a:ext cx="40465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Я.А. Коменский </a:t>
            </a:r>
            <a:endParaRPr lang="ru-RU" sz="36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14348" y="285728"/>
            <a:ext cx="828680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2800" b="1" dirty="0">
                <a:solidFill>
                  <a:srgbClr val="540000"/>
                </a:solidFill>
                <a:latin typeface="Garamond" pitchFamily="18" charset="0"/>
              </a:rPr>
              <a:t>Работа как с </a:t>
            </a:r>
            <a:r>
              <a:rPr lang="ru-RU" sz="2800" b="1" dirty="0" smtClean="0">
                <a:solidFill>
                  <a:srgbClr val="540000"/>
                </a:solidFill>
                <a:latin typeface="Garamond" pitchFamily="18" charset="0"/>
              </a:rPr>
              <a:t>литературоведческими текстами, </a:t>
            </a:r>
            <a:r>
              <a:rPr lang="ru-RU" sz="2800" b="1" dirty="0">
                <a:solidFill>
                  <a:srgbClr val="540000"/>
                </a:solidFill>
                <a:latin typeface="Garamond" pitchFamily="18" charset="0"/>
              </a:rPr>
              <a:t>так и с  </a:t>
            </a:r>
            <a:r>
              <a:rPr lang="ru-RU" sz="2800" b="1" dirty="0" smtClean="0">
                <a:solidFill>
                  <a:srgbClr val="540000"/>
                </a:solidFill>
                <a:latin typeface="Garamond" pitchFamily="18" charset="0"/>
              </a:rPr>
              <a:t> религиозными текстами, теологическими и теософскими  источниками</a:t>
            </a:r>
            <a:r>
              <a:rPr lang="ru-RU" sz="2800" b="1" dirty="0">
                <a:solidFill>
                  <a:srgbClr val="540000"/>
                </a:solidFill>
                <a:latin typeface="Garamond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2800" b="1" dirty="0">
                <a:solidFill>
                  <a:srgbClr val="540000"/>
                </a:solidFill>
                <a:latin typeface="Garamond" pitchFamily="18" charset="0"/>
              </a:rPr>
              <a:t>Словарная работа со словами- терминами </a:t>
            </a:r>
            <a:r>
              <a:rPr lang="ru-RU" sz="2800" b="1" dirty="0" smtClean="0">
                <a:solidFill>
                  <a:srgbClr val="540000"/>
                </a:solidFill>
                <a:latin typeface="Garamond" pitchFamily="18" charset="0"/>
              </a:rPr>
              <a:t>светского и религиозного содержания</a:t>
            </a:r>
            <a:r>
              <a:rPr lang="ru-RU" sz="2800" b="1" dirty="0">
                <a:solidFill>
                  <a:srgbClr val="540000"/>
                </a:solidFill>
                <a:latin typeface="Garamond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2800" b="1" dirty="0">
                <a:solidFill>
                  <a:srgbClr val="540000"/>
                </a:solidFill>
                <a:latin typeface="Garamond" pitchFamily="18" charset="0"/>
              </a:rPr>
              <a:t>Разговор о </a:t>
            </a:r>
            <a:r>
              <a:rPr lang="ru-RU" sz="2800" b="1" dirty="0" smtClean="0">
                <a:solidFill>
                  <a:srgbClr val="540000"/>
                </a:solidFill>
                <a:latin typeface="Garamond" pitchFamily="18" charset="0"/>
              </a:rPr>
              <a:t>религиозном понимании </a:t>
            </a:r>
            <a:r>
              <a:rPr lang="ru-RU" sz="2800" b="1" dirty="0">
                <a:solidFill>
                  <a:srgbClr val="540000"/>
                </a:solidFill>
                <a:latin typeface="Garamond" pitchFamily="18" charset="0"/>
              </a:rPr>
              <a:t>вечных </a:t>
            </a:r>
            <a:r>
              <a:rPr lang="ru-RU" sz="2800" b="1" dirty="0" smtClean="0">
                <a:solidFill>
                  <a:srgbClr val="540000"/>
                </a:solidFill>
                <a:latin typeface="Garamond" pitchFamily="18" charset="0"/>
              </a:rPr>
              <a:t>понятий (Любовь</a:t>
            </a:r>
            <a:r>
              <a:rPr lang="ru-RU" sz="2800" b="1" dirty="0">
                <a:solidFill>
                  <a:srgbClr val="540000"/>
                </a:solidFill>
                <a:latin typeface="Garamond" pitchFamily="18" charset="0"/>
              </a:rPr>
              <a:t>, Скорбь, Покаяние, Прощение, Милосердие, Творчество)</a:t>
            </a:r>
          </a:p>
          <a:p>
            <a:pPr marL="342900" indent="-342900" algn="just">
              <a:buFontTx/>
              <a:buAutoNum type="arabicPeriod"/>
            </a:pPr>
            <a:r>
              <a:rPr lang="ru-RU" sz="2800" b="1" dirty="0">
                <a:solidFill>
                  <a:srgbClr val="540000"/>
                </a:solidFill>
                <a:latin typeface="Garamond" pitchFamily="18" charset="0"/>
              </a:rPr>
              <a:t>Развитие не столько </a:t>
            </a:r>
            <a:r>
              <a:rPr lang="ru-RU" sz="2800" b="1" dirty="0" smtClean="0">
                <a:solidFill>
                  <a:srgbClr val="540000"/>
                </a:solidFill>
                <a:latin typeface="Garamond" pitchFamily="18" charset="0"/>
              </a:rPr>
              <a:t>литературоведческих или источниковедческих </a:t>
            </a:r>
            <a:r>
              <a:rPr lang="ru-RU" sz="2800" b="1" dirty="0">
                <a:solidFill>
                  <a:srgbClr val="540000"/>
                </a:solidFill>
                <a:latin typeface="Garamond" pitchFamily="18" charset="0"/>
              </a:rPr>
              <a:t>навыков, сколько чувств, эмоций, личностной позиции.</a:t>
            </a:r>
          </a:p>
          <a:p>
            <a:pPr marL="342900" indent="-342900" algn="just">
              <a:buFontTx/>
              <a:buAutoNum type="arabicPeriod"/>
            </a:pPr>
            <a:r>
              <a:rPr lang="ru-RU" sz="2800" b="1" dirty="0">
                <a:solidFill>
                  <a:srgbClr val="540000"/>
                </a:solidFill>
                <a:latin typeface="Garamond" pitchFamily="18" charset="0"/>
              </a:rPr>
              <a:t>Формирование духовно- нравственных ценностей</a:t>
            </a:r>
          </a:p>
          <a:p>
            <a:pPr marL="342900" indent="-342900">
              <a:buFontTx/>
              <a:buAutoNum type="arabicPeriod"/>
            </a:pPr>
            <a:endParaRPr lang="ru-RU" sz="2800" b="1" dirty="0">
              <a:solidFill>
                <a:srgbClr val="006600"/>
              </a:solidFill>
            </a:endParaRPr>
          </a:p>
          <a:p>
            <a:pPr marL="342900" indent="-342900"/>
            <a:endParaRPr lang="ru-RU" sz="2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15304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Метапредметные результаты</a:t>
            </a:r>
            <a:endParaRPr lang="ru-RU" b="1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15370" cy="5572164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2200" b="1" dirty="0" smtClean="0">
                <a:latin typeface="Bookman Old Style" pitchFamily="18" charset="0"/>
              </a:rPr>
              <a:t>использование речевых средств и средств информационно-коммуникационных технологий для решения различных учебных задач;</a:t>
            </a:r>
          </a:p>
          <a:p>
            <a:pPr algn="just">
              <a:spcBef>
                <a:spcPts val="0"/>
              </a:spcBef>
              <a:buNone/>
            </a:pPr>
            <a:endParaRPr lang="ru-RU" sz="1100" b="1" dirty="0" smtClean="0">
              <a:latin typeface="Bookman Old Style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b="1" dirty="0" smtClean="0">
                <a:latin typeface="Bookman Old Style" pitchFamily="18" charset="0"/>
              </a:rPr>
              <a:t>умение осуществлять поиск информации для выполнения учебных заданий;</a:t>
            </a:r>
          </a:p>
          <a:p>
            <a:pPr algn="just">
              <a:spcBef>
                <a:spcPts val="0"/>
              </a:spcBef>
            </a:pPr>
            <a:endParaRPr lang="ru-RU" sz="1100" b="1" dirty="0" smtClean="0">
              <a:latin typeface="Bookman Old Style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b="1" dirty="0" smtClean="0">
                <a:latin typeface="Bookman Old Style" pitchFamily="18" charset="0"/>
              </a:rPr>
              <a:t>овладение навыками смыслового чтения текстов различных стилей и жанров, осознанного построения речевых высказываний </a:t>
            </a:r>
          </a:p>
          <a:p>
            <a:pPr algn="just">
              <a:spcBef>
                <a:spcPts val="0"/>
              </a:spcBef>
              <a:buNone/>
            </a:pPr>
            <a:endParaRPr lang="ru-RU" sz="800" b="1" dirty="0" smtClean="0">
              <a:latin typeface="Bookman Old Style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b="1" dirty="0" smtClean="0">
                <a:latin typeface="Bookman Old Style" pitchFamily="18" charset="0"/>
              </a:rPr>
              <a:t>овладение логическими действиями анализа, синтеза, сравнения, обобщения, классификации, установления аналогий и причинно-следственных связей, построения рассуждений, отнесения к известным понятиям;</a:t>
            </a:r>
          </a:p>
          <a:p>
            <a:pPr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</a:p>
          <a:p>
            <a:pPr>
              <a:spcBef>
                <a:spcPts val="0"/>
              </a:spcBef>
            </a:pPr>
            <a:endParaRPr lang="ru-RU" sz="2200" b="1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43932" cy="101122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Метапредметные результаты</a:t>
            </a:r>
            <a:endParaRPr lang="ru-RU" sz="3600" b="1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643998" cy="4768865"/>
          </a:xfrm>
        </p:spPr>
        <p:txBody>
          <a:bodyPr/>
          <a:lstStyle/>
          <a:p>
            <a:pPr algn="just"/>
            <a:r>
              <a:rPr lang="ru-RU" sz="2200" b="1" dirty="0" smtClean="0">
                <a:latin typeface="Bookman Old Style" pitchFamily="18" charset="0"/>
              </a:rPr>
              <a:t>готовность слушать собеседника и вести диалог; готовность признавать возможность существования различных точек зрения и права каждого иметь свою собственную;</a:t>
            </a:r>
          </a:p>
          <a:p>
            <a:pPr algn="just">
              <a:buNone/>
            </a:pPr>
            <a:r>
              <a:rPr lang="ru-RU" sz="2200" b="1" dirty="0" smtClean="0">
                <a:latin typeface="Bookman Old Style" pitchFamily="18" charset="0"/>
              </a:rPr>
              <a:t> </a:t>
            </a:r>
          </a:p>
          <a:p>
            <a:pPr algn="just"/>
            <a:r>
              <a:rPr lang="ru-RU" sz="2200" b="1" dirty="0" smtClean="0">
                <a:latin typeface="Bookman Old Style" pitchFamily="18" charset="0"/>
              </a:rPr>
              <a:t>умение излагать свое мнение и аргументировать свою точку зрения и оценку событий; готовность конструктивно решать конфликты посредством согласования интересов сторон и сотрудничества;</a:t>
            </a:r>
          </a:p>
          <a:p>
            <a:pPr algn="just"/>
            <a:endParaRPr lang="ru-RU" sz="2200" b="1" dirty="0" smtClean="0">
              <a:latin typeface="Bookman Old Style" pitchFamily="18" charset="0"/>
            </a:endParaRPr>
          </a:p>
          <a:p>
            <a:pPr algn="just"/>
            <a:r>
              <a:rPr lang="ru-RU" sz="2200" b="1" dirty="0" smtClean="0">
                <a:latin typeface="Bookman Old Style" pitchFamily="18" charset="0"/>
              </a:rPr>
              <a:t>определение общей цели и путей ее достижения, умение договориться о распределении ролей в совместной деятельности; умение адекватно оценивать собственное поведение и поведение окружающих</a:t>
            </a:r>
            <a:r>
              <a:rPr lang="ru-RU" sz="2400" b="1" dirty="0" smtClean="0">
                <a:latin typeface="Bookman Old Style" pitchFamily="18" charset="0"/>
              </a:rPr>
              <a:t>.</a:t>
            </a:r>
          </a:p>
          <a:p>
            <a:endParaRPr lang="ru-RU" sz="14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endParaRPr lang="ru-RU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/>
          <a:lstStyle/>
          <a:p>
            <a:pPr algn="ctr"/>
            <a:r>
              <a:rPr lang="ru-RU" sz="4000" b="1" dirty="0" smtClean="0"/>
              <a:t>Построение </a:t>
            </a:r>
            <a:br>
              <a:rPr lang="ru-RU" sz="4000" b="1" dirty="0" smtClean="0"/>
            </a:br>
            <a:r>
              <a:rPr lang="ru-RU" sz="4000" b="1" dirty="0" smtClean="0"/>
              <a:t>«информационной карты» слова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525963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540000"/>
                </a:solidFill>
              </a:rPr>
              <a:t>Слова -''родственники'' (синонимы);</a:t>
            </a:r>
          </a:p>
          <a:p>
            <a:pPr lvl="0"/>
            <a:r>
              <a:rPr lang="ru-RU" b="1" dirty="0" smtClean="0">
                <a:solidFill>
                  <a:srgbClr val="540000"/>
                </a:solidFill>
              </a:rPr>
              <a:t>Слова -'‘противники'' (антонимы);</a:t>
            </a:r>
          </a:p>
          <a:p>
            <a:pPr lvl="0"/>
            <a:r>
              <a:rPr lang="ru-RU" b="1" dirty="0" smtClean="0">
                <a:solidFill>
                  <a:srgbClr val="540000"/>
                </a:solidFill>
              </a:rPr>
              <a:t>Родственные слова;</a:t>
            </a:r>
          </a:p>
          <a:p>
            <a:pPr lvl="0"/>
            <a:r>
              <a:rPr lang="ru-RU" b="1" dirty="0" smtClean="0">
                <a:solidFill>
                  <a:srgbClr val="540000"/>
                </a:solidFill>
              </a:rPr>
              <a:t>Ассоциации;</a:t>
            </a:r>
          </a:p>
          <a:p>
            <a:pPr lvl="0"/>
            <a:r>
              <a:rPr lang="ru-RU" b="1" dirty="0" smtClean="0">
                <a:solidFill>
                  <a:srgbClr val="540000"/>
                </a:solidFill>
              </a:rPr>
              <a:t>Крылатые выражения (высказывания, пословицы, поговорки);</a:t>
            </a:r>
          </a:p>
          <a:p>
            <a:pPr lvl="0"/>
            <a:r>
              <a:rPr lang="ru-RU" b="1" dirty="0" smtClean="0">
                <a:solidFill>
                  <a:srgbClr val="540000"/>
                </a:solidFill>
              </a:rPr>
              <a:t>Словосочетания с заданным словом.</a:t>
            </a:r>
          </a:p>
          <a:p>
            <a:endParaRPr lang="ru-RU" b="1" dirty="0" smtClean="0">
              <a:solidFill>
                <a:srgbClr val="540000"/>
              </a:solidFill>
            </a:endParaRPr>
          </a:p>
          <a:p>
            <a:endParaRPr lang="ru-RU" b="1" dirty="0">
              <a:solidFill>
                <a:srgbClr val="54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42908" y="357166"/>
          <a:ext cx="907262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538" y="357166"/>
            <a:ext cx="7615237" cy="4525963"/>
          </a:xfrm>
        </p:spPr>
        <p:txBody>
          <a:bodyPr/>
          <a:lstStyle/>
          <a:p>
            <a:pPr algn="just">
              <a:spcAft>
                <a:spcPts val="0"/>
              </a:spcAft>
              <a:buNone/>
            </a:pPr>
            <a:r>
              <a:rPr lang="ru-RU" sz="1400" b="1" dirty="0" smtClean="0">
                <a:latin typeface="Times New Roman"/>
                <a:ea typeface="Calibri"/>
              </a:rPr>
              <a:t>Задание 1.</a:t>
            </a:r>
            <a:endParaRPr lang="ru-RU" sz="1600" dirty="0" smtClean="0">
              <a:latin typeface="Times New Roman"/>
              <a:ea typeface="Calibri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latin typeface="Times New Roman"/>
                <a:ea typeface="Times New Roman"/>
              </a:rPr>
              <a:t>Прочитайте разные определения слова «заповедь» и составьте на их основе свое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endParaRPr lang="ru-RU" sz="2000" dirty="0" smtClean="0">
              <a:latin typeface="Calibri"/>
              <a:ea typeface="Times New Roman"/>
            </a:endParaRPr>
          </a:p>
          <a:p>
            <a:pPr marL="40894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/>
              </a:rPr>
              <a:t>Заповедь –  изречение, содержащее религиозно-нравственное предписание. </a:t>
            </a:r>
            <a:endParaRPr lang="ru-RU" sz="2400" dirty="0" smtClean="0"/>
          </a:p>
          <a:p>
            <a:pPr marL="40894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/>
              </a:rPr>
              <a:t>Заповедь -  правило, положение, служащее руководящим указанием для кого (чего)-</a:t>
            </a:r>
            <a:r>
              <a:rPr lang="ru-RU" sz="2400" dirty="0" err="1" smtClean="0">
                <a:latin typeface="Times New Roman"/>
              </a:rPr>
              <a:t>нибудь</a:t>
            </a:r>
            <a:r>
              <a:rPr lang="ru-RU" sz="2400" dirty="0" smtClean="0">
                <a:latin typeface="Times New Roman"/>
              </a:rPr>
              <a:t>. (С. И. Ожегов)</a:t>
            </a:r>
            <a:endParaRPr lang="ru-RU" sz="2400" dirty="0" smtClean="0"/>
          </a:p>
          <a:p>
            <a:pPr marL="40894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/>
              </a:rPr>
              <a:t>Заповедь – </a:t>
            </a:r>
            <a:r>
              <a:rPr lang="ru-RU" sz="2400" dirty="0" err="1" smtClean="0">
                <a:latin typeface="Times New Roman"/>
              </a:rPr>
              <a:t>птрого</a:t>
            </a:r>
            <a:r>
              <a:rPr lang="ru-RU" sz="2400" dirty="0" smtClean="0">
                <a:latin typeface="Times New Roman"/>
              </a:rPr>
              <a:t> обязательное правило поведения (Малый толковый словарь русского языка)</a:t>
            </a:r>
          </a:p>
          <a:p>
            <a:pPr marL="408940" algn="just">
              <a:spcAft>
                <a:spcPts val="0"/>
              </a:spcAft>
              <a:buNone/>
            </a:pPr>
            <a:endParaRPr lang="ru-RU" sz="2400" dirty="0" smtClean="0"/>
          </a:p>
          <a:p>
            <a:pPr algn="just"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Calibri"/>
              </a:rPr>
              <a:t>Заповедь – это </a:t>
            </a:r>
            <a:endParaRPr lang="ru-RU" sz="3600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Calibri"/>
              </a:rPr>
              <a:t> </a:t>
            </a:r>
            <a:endParaRPr lang="ru-RU" sz="3600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sz="1050" b="1" dirty="0" smtClean="0">
                <a:latin typeface="Times New Roman"/>
                <a:ea typeface="Calibri"/>
              </a:rPr>
              <a:t> </a:t>
            </a:r>
            <a:endParaRPr lang="ru-RU" sz="1100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sz="1050" b="1" dirty="0" smtClean="0">
                <a:latin typeface="Times New Roman"/>
                <a:ea typeface="Calibri"/>
              </a:rPr>
              <a:t> </a:t>
            </a:r>
            <a:endParaRPr lang="ru-RU" sz="1100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sz="1050" b="1" dirty="0" smtClean="0">
                <a:latin typeface="Times New Roman"/>
                <a:ea typeface="Calibri"/>
              </a:rPr>
              <a:t> </a:t>
            </a:r>
            <a:endParaRPr lang="ru-RU" sz="1100" dirty="0" smtClean="0">
              <a:latin typeface="Times New Roman"/>
              <a:ea typeface="Calibri"/>
            </a:endParaRP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928670"/>
          <a:ext cx="8286808" cy="5546095"/>
        </p:xfrm>
        <a:graphic>
          <a:graphicData uri="http://schemas.openxmlformats.org/drawingml/2006/table">
            <a:tbl>
              <a:tblPr/>
              <a:tblGrid>
                <a:gridCol w="1640011"/>
                <a:gridCol w="3322986"/>
                <a:gridCol w="3323811"/>
              </a:tblGrid>
              <a:tr h="53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заповедь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от чего предостерегает заповедь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как советует поступать 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«Почитай отца твоего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 мать твою»</a:t>
                      </a: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от неуважения к родителям и вообще к старшим</a:t>
                      </a: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слушаться родителей, уважать и беречь их; ухаживать за ними в старости</a:t>
                      </a: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«Не убий»</a:t>
                      </a: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прежде чем взять вещь, спросить разрешение у хозяина; всегда возвращать чужое; довольствоваться тем, что у тебя есть</a:t>
                      </a: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от всякой неправды, обмана, перекладывания своей вины на другого человека </a:t>
                      </a: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 хвастаться, делиться с другими людьми; уметь радоваться чужой радостью</a:t>
                      </a: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14546" y="142852"/>
            <a:ext cx="60007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54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Заполни таблицу по образцу: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4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54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714620"/>
            <a:ext cx="7467600" cy="1470025"/>
          </a:xfrm>
        </p:spPr>
        <p:txBody>
          <a:bodyPr/>
          <a:lstStyle/>
          <a:p>
            <a:pPr algn="just"/>
            <a:r>
              <a:rPr lang="ru-RU" sz="2800" b="1" dirty="0" smtClean="0"/>
              <a:t>Текст – это способ философствования, это ответ на  спрашивание.</a:t>
            </a:r>
            <a:br>
              <a:rPr lang="ru-RU" sz="2800" b="1" dirty="0" smtClean="0"/>
            </a:br>
            <a:r>
              <a:rPr lang="ru-RU" sz="2800" b="1" dirty="0" smtClean="0"/>
              <a:t>Надо понять над каким вопросом размышлял автор, создавая его.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 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Нем. философ </a:t>
            </a:r>
            <a:r>
              <a:rPr lang="ru-RU" sz="2800" b="1" dirty="0" err="1" smtClean="0"/>
              <a:t>Гадамер</a:t>
            </a:r>
            <a:endParaRPr lang="ru-RU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071546"/>
            <a:ext cx="7786743" cy="5286375"/>
          </a:xfrm>
          <a:noFill/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540000"/>
              </a:solidFill>
            </a:endParaRP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b="1" dirty="0" smtClean="0">
                <a:solidFill>
                  <a:srgbClr val="540000"/>
                </a:solidFill>
              </a:rPr>
              <a:t>описание </a:t>
            </a:r>
            <a:r>
              <a:rPr lang="ru-RU" b="1" dirty="0">
                <a:solidFill>
                  <a:srgbClr val="540000"/>
                </a:solidFill>
              </a:rPr>
              <a:t>(художественное и техническое); </a:t>
            </a:r>
            <a:endParaRPr lang="ru-RU" b="1" dirty="0" smtClean="0">
              <a:solidFill>
                <a:srgbClr val="540000"/>
              </a:solidFill>
            </a:endParaRP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540000"/>
                </a:solidFill>
              </a:rPr>
              <a:t>2</a:t>
            </a:r>
            <a:r>
              <a:rPr lang="ru-RU" b="1" dirty="0">
                <a:solidFill>
                  <a:srgbClr val="540000"/>
                </a:solidFill>
              </a:rPr>
              <a:t>) повествование (рассказ, отчет, репортаж); </a:t>
            </a:r>
            <a:endParaRPr lang="ru-RU" b="1" dirty="0" smtClean="0">
              <a:solidFill>
                <a:srgbClr val="540000"/>
              </a:solidFill>
            </a:endParaRP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540000"/>
                </a:solidFill>
              </a:rPr>
              <a:t>3)объяснение </a:t>
            </a:r>
            <a:r>
              <a:rPr lang="ru-RU" b="1" dirty="0">
                <a:solidFill>
                  <a:srgbClr val="540000"/>
                </a:solidFill>
              </a:rPr>
              <a:t>(рассуждение, резюме, интерпретация); </a:t>
            </a:r>
            <a:endParaRPr lang="ru-RU" b="1" dirty="0" smtClean="0">
              <a:solidFill>
                <a:srgbClr val="540000"/>
              </a:solidFill>
            </a:endParaRP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540000"/>
                </a:solidFill>
              </a:rPr>
              <a:t>4)аргументация </a:t>
            </a:r>
            <a:r>
              <a:rPr lang="ru-RU" b="1" dirty="0">
                <a:solidFill>
                  <a:srgbClr val="540000"/>
                </a:solidFill>
              </a:rPr>
              <a:t>(научный комментарий, обоснование); </a:t>
            </a:r>
            <a:endParaRPr lang="ru-RU" b="1" dirty="0" smtClean="0">
              <a:solidFill>
                <a:srgbClr val="540000"/>
              </a:solidFill>
            </a:endParaRP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540000"/>
                </a:solidFill>
              </a:rPr>
              <a:t>5)инструкция </a:t>
            </a:r>
            <a:r>
              <a:rPr lang="ru-RU" b="1" dirty="0">
                <a:solidFill>
                  <a:srgbClr val="540000"/>
                </a:solidFill>
              </a:rPr>
              <a:t>(указание к выполнению работы; правила, уставы, законы).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467600" cy="5715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540000"/>
                </a:solidFill>
              </a:rPr>
              <a:t>Сплошные тексты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928670"/>
            <a:ext cx="8001056" cy="5786478"/>
          </a:xfrm>
          <a:noFill/>
        </p:spPr>
        <p:txBody>
          <a:bodyPr rtlCol="0">
            <a:normAutofit fontScale="77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rgbClr val="540000"/>
                </a:solidFill>
              </a:rPr>
              <a:t>1)формы </a:t>
            </a:r>
            <a:r>
              <a:rPr lang="ru-RU" sz="3300" b="1" dirty="0">
                <a:solidFill>
                  <a:srgbClr val="540000"/>
                </a:solidFill>
              </a:rPr>
              <a:t>(налоговые, визовые, анкеты и др.); </a:t>
            </a:r>
            <a:r>
              <a:rPr lang="ru-RU" sz="3300" b="1" dirty="0" smtClean="0">
                <a:solidFill>
                  <a:srgbClr val="540000"/>
                </a:solidFill>
              </a:rPr>
              <a:t>2)информационные </a:t>
            </a:r>
            <a:r>
              <a:rPr lang="ru-RU" sz="3300" b="1" dirty="0">
                <a:solidFill>
                  <a:srgbClr val="540000"/>
                </a:solidFill>
              </a:rPr>
              <a:t>листы (расписания, прейскуранты, </a:t>
            </a:r>
            <a:r>
              <a:rPr lang="ru-RU" sz="3300" b="1" dirty="0" smtClean="0">
                <a:solidFill>
                  <a:srgbClr val="540000"/>
                </a:solidFill>
              </a:rPr>
              <a:t>      	каталоги </a:t>
            </a:r>
            <a:r>
              <a:rPr lang="ru-RU" sz="3300" b="1" dirty="0">
                <a:solidFill>
                  <a:srgbClr val="540000"/>
                </a:solidFill>
              </a:rPr>
              <a:t>и др.); </a:t>
            </a:r>
            <a:endParaRPr lang="ru-RU" sz="3300" b="1" dirty="0" smtClean="0">
              <a:solidFill>
                <a:srgbClr val="54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rgbClr val="540000"/>
                </a:solidFill>
              </a:rPr>
              <a:t>3</a:t>
            </a:r>
            <a:r>
              <a:rPr lang="ru-RU" sz="3300" b="1" dirty="0">
                <a:solidFill>
                  <a:srgbClr val="540000"/>
                </a:solidFill>
              </a:rPr>
              <a:t>) расписки (ваучеры, билеты, накладные, квитанции); </a:t>
            </a:r>
            <a:endParaRPr lang="ru-RU" sz="3300" b="1" dirty="0" smtClean="0">
              <a:solidFill>
                <a:srgbClr val="54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rgbClr val="540000"/>
                </a:solidFill>
              </a:rPr>
              <a:t>4)сертификаты </a:t>
            </a:r>
            <a:r>
              <a:rPr lang="ru-RU" sz="3300" b="1" dirty="0">
                <a:solidFill>
                  <a:srgbClr val="540000"/>
                </a:solidFill>
              </a:rPr>
              <a:t>(ордера, аттестаты, дипломы, </a:t>
            </a:r>
            <a:r>
              <a:rPr lang="ru-RU" sz="3300" b="1" dirty="0" smtClean="0">
                <a:solidFill>
                  <a:srgbClr val="540000"/>
                </a:solidFill>
              </a:rPr>
              <a:t>контракты...);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rgbClr val="540000"/>
                </a:solidFill>
              </a:rPr>
              <a:t>5</a:t>
            </a:r>
            <a:r>
              <a:rPr lang="ru-RU" sz="3300" b="1" dirty="0">
                <a:solidFill>
                  <a:srgbClr val="540000"/>
                </a:solidFill>
              </a:rPr>
              <a:t>) призывы и объявления (приглашения, повестки и др</a:t>
            </a:r>
            <a:r>
              <a:rPr lang="ru-RU" sz="3300" b="1" dirty="0" smtClean="0">
                <a:solidFill>
                  <a:srgbClr val="540000"/>
                </a:solidFill>
              </a:rPr>
              <a:t>.);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rgbClr val="540000"/>
                </a:solidFill>
              </a:rPr>
              <a:t>6</a:t>
            </a:r>
            <a:r>
              <a:rPr lang="ru-RU" sz="3300" b="1" dirty="0">
                <a:solidFill>
                  <a:srgbClr val="540000"/>
                </a:solidFill>
              </a:rPr>
              <a:t>) таблицы и графики; </a:t>
            </a:r>
            <a:endParaRPr lang="ru-RU" sz="3300" b="1" dirty="0" smtClean="0">
              <a:solidFill>
                <a:srgbClr val="54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rgbClr val="540000"/>
                </a:solidFill>
              </a:rPr>
              <a:t>7</a:t>
            </a:r>
            <a:r>
              <a:rPr lang="ru-RU" sz="3300" b="1" dirty="0">
                <a:solidFill>
                  <a:srgbClr val="540000"/>
                </a:solidFill>
              </a:rPr>
              <a:t>) диаграммы; </a:t>
            </a:r>
            <a:endParaRPr lang="ru-RU" sz="3300" b="1" dirty="0" smtClean="0">
              <a:solidFill>
                <a:srgbClr val="54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rgbClr val="540000"/>
                </a:solidFill>
              </a:rPr>
              <a:t>8</a:t>
            </a:r>
            <a:r>
              <a:rPr lang="ru-RU" sz="3300" b="1" dirty="0">
                <a:solidFill>
                  <a:srgbClr val="540000"/>
                </a:solidFill>
              </a:rPr>
              <a:t>) таблицы и матрицы; </a:t>
            </a:r>
            <a:endParaRPr lang="ru-RU" sz="3300" b="1" dirty="0" smtClean="0">
              <a:solidFill>
                <a:srgbClr val="54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rgbClr val="540000"/>
                </a:solidFill>
              </a:rPr>
              <a:t>9</a:t>
            </a:r>
            <a:r>
              <a:rPr lang="ru-RU" sz="3300" b="1" dirty="0">
                <a:solidFill>
                  <a:srgbClr val="540000"/>
                </a:solidFill>
              </a:rPr>
              <a:t>) списки; </a:t>
            </a:r>
            <a:endParaRPr lang="ru-RU" sz="3300" b="1" dirty="0" smtClean="0">
              <a:solidFill>
                <a:srgbClr val="54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rgbClr val="540000"/>
                </a:solidFill>
              </a:rPr>
              <a:t>10</a:t>
            </a:r>
            <a:r>
              <a:rPr lang="ru-RU" sz="3300" b="1" dirty="0">
                <a:solidFill>
                  <a:srgbClr val="540000"/>
                </a:solidFill>
              </a:rPr>
              <a:t>) карты.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357166"/>
            <a:ext cx="7467600" cy="642926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540000"/>
                </a:solidFill>
              </a:rPr>
              <a:t>Несплошные</a:t>
            </a:r>
            <a:r>
              <a:rPr lang="ru-RU" b="1" dirty="0" smtClean="0">
                <a:solidFill>
                  <a:srgbClr val="540000"/>
                </a:solidFill>
              </a:rPr>
              <a:t> тексты</a:t>
            </a:r>
            <a:endParaRPr lang="ru-RU" dirty="0">
              <a:solidFill>
                <a:srgbClr val="54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28662" y="1285860"/>
            <a:ext cx="78581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>
                <a:solidFill>
                  <a:srgbClr val="540000"/>
                </a:solidFill>
                <a:latin typeface="+mj-lt"/>
              </a:rPr>
              <a:t>Самое главное знание – это знание того, как получать знания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642938"/>
            <a:ext cx="7772400" cy="1143000"/>
          </a:xfrm>
          <a:noFill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714356"/>
            <a:ext cx="7429552" cy="4357718"/>
          </a:xfrm>
          <a:noFill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540000"/>
                </a:solidFill>
              </a:rPr>
              <a:t>Понятие </a:t>
            </a:r>
            <a:r>
              <a:rPr lang="ru-RU" b="1" dirty="0">
                <a:solidFill>
                  <a:srgbClr val="540000"/>
                </a:solidFill>
              </a:rPr>
              <a:t>«текст» объединяет </a:t>
            </a:r>
            <a:r>
              <a:rPr lang="ru-RU" b="1" dirty="0" smtClean="0">
                <a:solidFill>
                  <a:srgbClr val="540000"/>
                </a:solidFill>
              </a:rPr>
              <a:t>самые разные </a:t>
            </a:r>
            <a:r>
              <a:rPr lang="ru-RU" b="1" dirty="0">
                <a:solidFill>
                  <a:srgbClr val="540000"/>
                </a:solidFill>
              </a:rPr>
              <a:t>знаковые системы – не </a:t>
            </a:r>
            <a:r>
              <a:rPr lang="ru-RU" b="1" dirty="0" smtClean="0">
                <a:solidFill>
                  <a:srgbClr val="540000"/>
                </a:solidFill>
              </a:rPr>
              <a:t>только словесные</a:t>
            </a:r>
            <a:r>
              <a:rPr lang="ru-RU" b="1" dirty="0">
                <a:solidFill>
                  <a:srgbClr val="540000"/>
                </a:solidFill>
              </a:rPr>
              <a:t>, но визуальные </a:t>
            </a:r>
            <a:r>
              <a:rPr lang="ru-RU" b="1" dirty="0" smtClean="0">
                <a:solidFill>
                  <a:srgbClr val="540000"/>
                </a:solidFill>
              </a:rPr>
              <a:t>изображения в виде диаграмм</a:t>
            </a:r>
            <a:r>
              <a:rPr lang="ru-RU" b="1" dirty="0">
                <a:solidFill>
                  <a:srgbClr val="540000"/>
                </a:solidFill>
              </a:rPr>
              <a:t>, </a:t>
            </a:r>
            <a:r>
              <a:rPr lang="ru-RU" b="1" dirty="0" smtClean="0">
                <a:solidFill>
                  <a:srgbClr val="540000"/>
                </a:solidFill>
              </a:rPr>
              <a:t>рисунков, карт</a:t>
            </a:r>
            <a:r>
              <a:rPr lang="ru-RU" b="1" dirty="0">
                <a:solidFill>
                  <a:srgbClr val="540000"/>
                </a:solidFill>
              </a:rPr>
              <a:t>, таблиц, </a:t>
            </a:r>
            <a:endParaRPr lang="ru-RU" b="1" dirty="0" smtClean="0">
              <a:solidFill>
                <a:srgbClr val="54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540000"/>
                </a:solidFill>
              </a:rPr>
              <a:t>графиков</a:t>
            </a:r>
            <a:r>
              <a:rPr lang="ru-RU" b="1" dirty="0">
                <a:solidFill>
                  <a:srgbClr val="540000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content.foto.mail.ru/bk/lu.si/_animated/i-1479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7416093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215370" cy="1143000"/>
          </a:xfrm>
        </p:spPr>
        <p:txBody>
          <a:bodyPr/>
          <a:lstStyle/>
          <a:p>
            <a:pPr algn="ctr"/>
            <a:r>
              <a:rPr lang="ru-RU" sz="4000" b="1" dirty="0" smtClean="0"/>
              <a:t>Численность </a:t>
            </a:r>
            <a:br>
              <a:rPr lang="ru-RU" sz="4000" b="1" dirty="0" smtClean="0"/>
            </a:br>
            <a:r>
              <a:rPr lang="ru-RU" sz="4000" b="1" dirty="0" smtClean="0"/>
              <a:t>христианских конфессий</a:t>
            </a:r>
            <a:endParaRPr lang="ru-RU" sz="4000" b="1" dirty="0"/>
          </a:p>
        </p:txBody>
      </p:sp>
      <p:pic>
        <p:nvPicPr>
          <p:cNvPr id="49154" name="Picture 2" descr="http://3.bp.blogspot.com/-k4tiYf4bCOI/VLv9MwShLHI/AAAAAAAAAPc/h-8Wu7kF6zc/s1600/karta-katolikov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7222735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scienceland.info/images/geography7/pic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749206" cy="53959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mypresentation.ru/documents/54367450ed13bed8c78880b0ae98fb2b/img0.jpg"/>
          <p:cNvPicPr>
            <a:picLocks noChangeAspect="1" noChangeArrowheads="1"/>
          </p:cNvPicPr>
          <p:nvPr/>
        </p:nvPicPr>
        <p:blipFill>
          <a:blip r:embed="rId2"/>
          <a:srcRect t="3100" r="1164" b="13179"/>
          <a:stretch>
            <a:fillRect/>
          </a:stretch>
        </p:blipFill>
        <p:spPr bwMode="auto">
          <a:xfrm>
            <a:off x="0" y="0"/>
            <a:ext cx="6072198" cy="3857652"/>
          </a:xfrm>
          <a:prstGeom prst="rect">
            <a:avLst/>
          </a:prstGeom>
          <a:noFill/>
        </p:spPr>
      </p:pic>
      <p:pic>
        <p:nvPicPr>
          <p:cNvPr id="48130" name="Picture 2" descr="http://geo.1september.ru/2006/20/24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6095" y="3571876"/>
            <a:ext cx="5677905" cy="34578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layer.myshared.ru/298026/data/images/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7580020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foma.ru/wp-content/uploads/2015/03/Ierusalim-vremen-Spasitely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143625" cy="63150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14612" y="214290"/>
          <a:ext cx="6215106" cy="6352160"/>
        </p:xfrm>
        <a:graphic>
          <a:graphicData uri="http://schemas.openxmlformats.org/drawingml/2006/table">
            <a:tbl>
              <a:tblPr/>
              <a:tblGrid>
                <a:gridCol w="2279701"/>
                <a:gridCol w="3935405"/>
              </a:tblGrid>
              <a:tr h="103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Ошибки поведения (грехи)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Приводят к следующим заболеваниям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Вспыльчивость </a:t>
                      </a:r>
                      <a:endParaRPr lang="ru-RU" sz="11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Заболевания желчного пузыря</a:t>
                      </a:r>
                      <a:endParaRPr lang="ru-RU" sz="11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Гнев (злоба)</a:t>
                      </a:r>
                      <a:endParaRPr lang="ru-RU" sz="11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Повыщенное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кровяное давление, </a:t>
                      </a: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сердечно-сосудистые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заболевания, нервные заболевания, заболевания желчного пузыря.</a:t>
                      </a:r>
                      <a:endParaRPr lang="ru-RU" sz="11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Гордыня</a:t>
                      </a:r>
                      <a:endParaRPr lang="ru-RU" sz="11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Радикулиты, остеохондроз и другие болезни позвоночника</a:t>
                      </a:r>
                      <a:endParaRPr lang="ru-RU" sz="11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Жадность и ревность</a:t>
                      </a:r>
                      <a:endParaRPr lang="ru-RU" sz="11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Поражение почек</a:t>
                      </a:r>
                      <a:endParaRPr lang="ru-RU" sz="11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Жестокость. </a:t>
                      </a:r>
                      <a:endParaRPr lang="ru-RU" sz="11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Ишемическая болезнь сердца </a:t>
                      </a:r>
                      <a:endParaRPr lang="ru-RU" sz="11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Зависть</a:t>
                      </a:r>
                      <a:endParaRPr lang="ru-RU" sz="11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Заболевания пищевода</a:t>
                      </a:r>
                      <a:endParaRPr lang="ru-RU" sz="11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Злость</a:t>
                      </a:r>
                      <a:endParaRPr lang="ru-RU" sz="11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Заболевания печени</a:t>
                      </a:r>
                      <a:endParaRPr lang="ru-RU" sz="11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Избыток честолюбия</a:t>
                      </a:r>
                      <a:endParaRPr lang="ru-RU" sz="11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Болезни надпочечников</a:t>
                      </a:r>
                      <a:endParaRPr lang="ru-RU" sz="11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Лень</a:t>
                      </a:r>
                      <a:endParaRPr lang="ru-RU" sz="11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Изменение  функций селезенки, заболевания, связанны со слабостью  сосудистых стенок </a:t>
                      </a:r>
                      <a:endParaRPr lang="ru-RU" sz="11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Обостренное нежелание идти в детский сад или в школу</a:t>
                      </a:r>
                      <a:endParaRPr lang="ru-RU" sz="11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Осложняет ангину</a:t>
                      </a:r>
                      <a:endParaRPr lang="ru-RU" sz="11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Любовь к деньгам и  зависть</a:t>
                      </a:r>
                      <a:endParaRPr lang="ru-RU" sz="11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Нервно-психические расстройства</a:t>
                      </a:r>
                      <a:endParaRPr lang="ru-RU" sz="11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Страх</a:t>
                      </a:r>
                      <a:endParaRPr lang="ru-RU" sz="1100" b="1" i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Разрушение печени</a:t>
                      </a:r>
                      <a:endParaRPr lang="ru-RU" sz="11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Трусость</a:t>
                      </a:r>
                      <a:endParaRPr lang="ru-RU" sz="11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Гастрит или язвенная болезнь желудка</a:t>
                      </a:r>
                      <a:endParaRPr lang="ru-RU" sz="11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Тщеславие (привлечение внимания к себе, к своим мыслям, эмоциям, состояниям)</a:t>
                      </a:r>
                      <a:endParaRPr lang="ru-RU" sz="11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Нервные расстройства, заболевания </a:t>
                      </a: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сердечно-сосудистой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системы</a:t>
                      </a:r>
                      <a:endParaRPr lang="ru-RU" sz="11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Чревоугодие</a:t>
                      </a:r>
                      <a:endParaRPr lang="ru-RU" sz="11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Ведет к ожирению, болезням печени, желчного пузыря, желудка, поджелудочной железы, атеросклерозу</a:t>
                      </a:r>
                      <a:endParaRPr lang="ru-RU" sz="11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Хитрость</a:t>
                      </a:r>
                      <a:endParaRPr lang="ru-RU" sz="11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Болезни желудка</a:t>
                      </a:r>
                      <a:endParaRPr lang="ru-RU" sz="11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142852"/>
            <a:ext cx="2571767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ошибок поведения приводящих к различным заболевания тела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(накопленный опыт православной религией)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Ю. В. Хмелевский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Данные этой таблицы – выводы одного из православных исследователей.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вы думаете, можно ли считать эти выводы абсолютно верными? 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материалам сайта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ealth.mpei.ac.ru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</a:t>
            </a:r>
            <a:r>
              <a:rPr lang="ru-RU" b="1" i="1"/>
              <a:t>чебный текст</a:t>
            </a:r>
            <a:r>
              <a:rPr lang="ru-RU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500174"/>
            <a:ext cx="7786742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</a:t>
            </a:r>
          </a:p>
          <a:p>
            <a:pPr algn="just">
              <a:buFontTx/>
              <a:buNone/>
            </a:pPr>
            <a:r>
              <a:rPr lang="en-US" dirty="0"/>
              <a:t>	</a:t>
            </a:r>
            <a:r>
              <a:rPr lang="ru-RU" b="1" dirty="0"/>
              <a:t>Учебный  текст, представляет собой сложную  систему, следовательно, обладает  структурой.</a:t>
            </a:r>
            <a:endParaRPr lang="en-US" b="1" dirty="0"/>
          </a:p>
          <a:p>
            <a:pPr algn="just">
              <a:buFontTx/>
              <a:buNone/>
            </a:pPr>
            <a:endParaRPr lang="ru-RU" b="1" dirty="0"/>
          </a:p>
          <a:p>
            <a:pPr algn="just">
              <a:buFontTx/>
              <a:buNone/>
            </a:pPr>
            <a:r>
              <a:rPr lang="en-US" b="1" dirty="0"/>
              <a:t>	</a:t>
            </a:r>
            <a:r>
              <a:rPr lang="ru-RU" b="1" dirty="0"/>
              <a:t>«Овладел структурой – владеешь системой» (ученая народная мудрость)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928670"/>
            <a:ext cx="8001027" cy="5572143"/>
          </a:xfrm>
          <a:noFill/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u="sng" dirty="0">
                <a:solidFill>
                  <a:srgbClr val="540000"/>
                </a:solidFill>
              </a:rPr>
              <a:t>ознакомительное</a:t>
            </a:r>
            <a:r>
              <a:rPr lang="ru-RU" b="1" i="1" dirty="0">
                <a:solidFill>
                  <a:srgbClr val="540000"/>
                </a:solidFill>
              </a:rPr>
              <a:t> </a:t>
            </a:r>
            <a:r>
              <a:rPr lang="ru-RU" b="1" dirty="0">
                <a:solidFill>
                  <a:srgbClr val="540000"/>
                </a:solidFill>
              </a:rPr>
              <a:t>чтение, направленное на извлечение основной информации или выделение основного содержания текста;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u="sng" dirty="0">
                <a:solidFill>
                  <a:srgbClr val="540000"/>
                </a:solidFill>
              </a:rPr>
              <a:t>изучающее </a:t>
            </a:r>
            <a:r>
              <a:rPr lang="ru-RU" b="1" dirty="0">
                <a:solidFill>
                  <a:srgbClr val="540000"/>
                </a:solidFill>
              </a:rPr>
              <a:t>чтение, имеющее целью извлечение полной и точной информации с последующей интерпретацией содержания текста;  </a:t>
            </a:r>
            <a:endParaRPr lang="ru-RU" b="1" dirty="0" smtClean="0">
              <a:solidFill>
                <a:srgbClr val="54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540000"/>
                </a:solidFill>
              </a:rPr>
              <a:t> </a:t>
            </a:r>
            <a:r>
              <a:rPr lang="ru-RU" b="1" i="1" u="sng" dirty="0">
                <a:solidFill>
                  <a:srgbClr val="540000"/>
                </a:solidFill>
              </a:rPr>
              <a:t>поисковое/просмотровое</a:t>
            </a:r>
            <a:r>
              <a:rPr lang="ru-RU" b="1" i="1" dirty="0">
                <a:solidFill>
                  <a:srgbClr val="540000"/>
                </a:solidFill>
              </a:rPr>
              <a:t> </a:t>
            </a:r>
            <a:r>
              <a:rPr lang="ru-RU" b="1" dirty="0">
                <a:solidFill>
                  <a:srgbClr val="540000"/>
                </a:solidFill>
              </a:rPr>
              <a:t>чтение, направленное на нахождение конкретной информации, конкретного факта;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u="sng" dirty="0">
                <a:solidFill>
                  <a:srgbClr val="540000"/>
                </a:solidFill>
              </a:rPr>
              <a:t>выразительное</a:t>
            </a:r>
            <a:r>
              <a:rPr lang="ru-RU" b="1" i="1" dirty="0">
                <a:solidFill>
                  <a:srgbClr val="540000"/>
                </a:solidFill>
              </a:rPr>
              <a:t> чтение </a:t>
            </a:r>
            <a:r>
              <a:rPr lang="ru-RU" b="1" dirty="0">
                <a:solidFill>
                  <a:srgbClr val="540000"/>
                </a:solidFill>
              </a:rPr>
              <a:t>отрывка, </a:t>
            </a:r>
            <a:r>
              <a:rPr lang="ru-RU" b="1" dirty="0" smtClean="0">
                <a:solidFill>
                  <a:srgbClr val="540000"/>
                </a:solidFill>
              </a:rPr>
              <a:t>например, </a:t>
            </a:r>
            <a:r>
              <a:rPr lang="ru-RU" b="1" dirty="0">
                <a:solidFill>
                  <a:srgbClr val="540000"/>
                </a:solidFill>
              </a:rPr>
              <a:t>художественного произведения, в соответствии с дополнительными нормами озвучивания письменного текста;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8253418" cy="50006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540000"/>
                </a:solidFill>
              </a:rPr>
              <a:t>Основные    </a:t>
            </a:r>
            <a:r>
              <a:rPr lang="ru-RU" sz="4000" b="1" i="1" dirty="0" smtClean="0">
                <a:solidFill>
                  <a:srgbClr val="540000"/>
                </a:solidFill>
              </a:rPr>
              <a:t>виды  </a:t>
            </a:r>
            <a:r>
              <a:rPr lang="ru-RU" sz="4000" b="1" dirty="0" smtClean="0">
                <a:solidFill>
                  <a:srgbClr val="540000"/>
                </a:solidFill>
              </a:rPr>
              <a:t>чтения </a:t>
            </a:r>
            <a:br>
              <a:rPr lang="ru-RU" sz="4000" b="1" dirty="0" smtClean="0">
                <a:solidFill>
                  <a:srgbClr val="540000"/>
                </a:solidFill>
              </a:rPr>
            </a:br>
            <a:endParaRPr lang="ru-RU" dirty="0">
              <a:solidFill>
                <a:srgbClr val="54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785786" y="115888"/>
            <a:ext cx="7531127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540000"/>
                </a:solidFill>
                <a:latin typeface="Comic Sans MS"/>
              </a:rPr>
              <a:t>Виды исторических источников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99298" y="928619"/>
            <a:ext cx="2989669" cy="3595880"/>
            <a:chOff x="284" y="583"/>
            <a:chExt cx="1456" cy="1923"/>
          </a:xfrm>
        </p:grpSpPr>
        <p:pic>
          <p:nvPicPr>
            <p:cNvPr id="27666" name="Picture 18" descr="j028634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" y="583"/>
              <a:ext cx="1298" cy="14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27669" name="Text Box 21"/>
            <p:cNvSpPr txBox="1">
              <a:spLocks noChangeArrowheads="1"/>
            </p:cNvSpPr>
            <p:nvPr/>
          </p:nvSpPr>
          <p:spPr bwMode="auto">
            <a:xfrm>
              <a:off x="284" y="2226"/>
              <a:ext cx="1456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540000"/>
                  </a:solidFill>
                </a:rPr>
                <a:t>1</a:t>
              </a:r>
              <a:r>
                <a:rPr lang="ru-RU" sz="2800" b="1" dirty="0" smtClean="0">
                  <a:solidFill>
                    <a:srgbClr val="540000"/>
                  </a:solidFill>
                </a:rPr>
                <a:t>. Вещественные</a:t>
              </a:r>
              <a:r>
                <a:rPr lang="ru-RU" sz="2000" b="1" dirty="0">
                  <a:solidFill>
                    <a:srgbClr val="540000"/>
                  </a:solidFill>
                </a:rPr>
                <a:t>.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428992" y="3071810"/>
            <a:ext cx="2792426" cy="3479692"/>
            <a:chOff x="2381" y="651"/>
            <a:chExt cx="1043" cy="1183"/>
          </a:xfrm>
        </p:grpSpPr>
        <p:pic>
          <p:nvPicPr>
            <p:cNvPr id="27667" name="Picture 19" descr="j030050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81" y="651"/>
              <a:ext cx="1043" cy="704"/>
            </a:xfrm>
            <a:prstGeom prst="rect">
              <a:avLst/>
            </a:prstGeom>
            <a:noFill/>
          </p:spPr>
        </p:pic>
        <p:sp>
          <p:nvSpPr>
            <p:cNvPr id="27671" name="Text Box 23"/>
            <p:cNvSpPr txBox="1">
              <a:spLocks noChangeArrowheads="1"/>
            </p:cNvSpPr>
            <p:nvPr/>
          </p:nvSpPr>
          <p:spPr bwMode="auto">
            <a:xfrm>
              <a:off x="2490" y="1635"/>
              <a:ext cx="735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rgbClr val="540000"/>
                  </a:solidFill>
                </a:rPr>
                <a:t>2</a:t>
              </a:r>
              <a:r>
                <a:rPr lang="ru-RU" sz="3200" b="1" dirty="0" smtClean="0">
                  <a:solidFill>
                    <a:srgbClr val="540000"/>
                  </a:solidFill>
                </a:rPr>
                <a:t>. Устные</a:t>
              </a:r>
              <a:endParaRPr lang="ru-RU" sz="3200" b="1" dirty="0">
                <a:solidFill>
                  <a:srgbClr val="540000"/>
                </a:solidFill>
              </a:endParaRPr>
            </a:p>
          </p:txBody>
        </p:sp>
      </p:grp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6493915" y="3857628"/>
            <a:ext cx="26500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540000"/>
                </a:solidFill>
              </a:rPr>
              <a:t>3. Письменные</a:t>
            </a:r>
          </a:p>
        </p:txBody>
      </p:sp>
      <p:pic>
        <p:nvPicPr>
          <p:cNvPr id="16386" name="Picture 2" descr="http://2.bp.blogspot.com/-jTlf0wPgg6A/UIYpUMVE2uI/AAAAAAAAHk8/f18wI55IyHI/s640/%D0%98%D0%B7%D0%BE%D0%B1%D1%80%D0%B0%D0%B6%D0%B5%D0%BD%D0%B8%D0%B5+4310.jpg"/>
          <p:cNvPicPr>
            <a:picLocks noChangeAspect="1" noChangeArrowheads="1"/>
          </p:cNvPicPr>
          <p:nvPr/>
        </p:nvPicPr>
        <p:blipFill>
          <a:blip r:embed="rId4"/>
          <a:srcRect l="17578" t="5208" r="6249" b="25781"/>
          <a:stretch>
            <a:fillRect/>
          </a:stretch>
        </p:blipFill>
        <p:spPr bwMode="auto">
          <a:xfrm>
            <a:off x="6072198" y="714356"/>
            <a:ext cx="2825926" cy="247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14313"/>
            <a:ext cx="7772400" cy="642937"/>
          </a:xfrm>
          <a:noFill/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200" b="1" i="1" cap="all" dirty="0" smtClean="0">
                <a:solidFill>
                  <a:srgbClr val="002060"/>
                </a:solidFill>
              </a:rPr>
              <a:t> </a:t>
            </a:r>
            <a:r>
              <a:rPr lang="ru-RU" sz="2200" b="1" i="1" cap="all" dirty="0" smtClean="0">
                <a:solidFill>
                  <a:srgbClr val="540000"/>
                </a:solidFill>
              </a:rPr>
              <a:t>рефлексивное</a:t>
            </a:r>
            <a:r>
              <a:rPr lang="ru-RU" sz="2200" i="1" cap="all" dirty="0" smtClean="0">
                <a:solidFill>
                  <a:srgbClr val="540000"/>
                </a:solidFill>
              </a:rPr>
              <a:t> </a:t>
            </a:r>
            <a:r>
              <a:rPr lang="ru-RU" sz="2200" b="1" i="1" cap="all" dirty="0" smtClean="0">
                <a:solidFill>
                  <a:srgbClr val="540000"/>
                </a:solidFill>
              </a:rPr>
              <a:t>чтение</a:t>
            </a:r>
            <a:r>
              <a:rPr lang="ru-RU" sz="2200" cap="all" dirty="0" smtClean="0">
                <a:solidFill>
                  <a:srgbClr val="540000"/>
                </a:solidFill>
              </a:rPr>
              <a:t> </a:t>
            </a:r>
            <a:r>
              <a:rPr lang="ru-RU" sz="2700" b="1" cap="all" dirty="0" smtClean="0">
                <a:solidFill>
                  <a:srgbClr val="540000"/>
                </a:solidFill>
              </a:rPr>
              <a:t>«</a:t>
            </a:r>
            <a:endParaRPr lang="ru-RU" sz="2400" cap="all" dirty="0">
              <a:solidFill>
                <a:srgbClr val="54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928670"/>
            <a:ext cx="8929687" cy="5643563"/>
          </a:xfrm>
          <a:noFill/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b="1" dirty="0" smtClean="0">
                <a:solidFill>
                  <a:srgbClr val="540000"/>
                </a:solidFill>
              </a:rPr>
              <a:t>умение </a:t>
            </a:r>
            <a:r>
              <a:rPr lang="ru-RU" sz="2200" b="1" u="sng" dirty="0">
                <a:solidFill>
                  <a:srgbClr val="540000"/>
                </a:solidFill>
              </a:rPr>
              <a:t>предвосхищать</a:t>
            </a:r>
            <a:r>
              <a:rPr lang="ru-RU" sz="2200" b="1" dirty="0">
                <a:solidFill>
                  <a:srgbClr val="540000"/>
                </a:solidFill>
              </a:rPr>
              <a:t> содержание предметного плана текста по заголовку и с опорой на предыдущий опыт; 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b="1" u="sng" dirty="0">
                <a:solidFill>
                  <a:srgbClr val="540000"/>
                </a:solidFill>
              </a:rPr>
              <a:t>понимать основную мысль </a:t>
            </a:r>
            <a:r>
              <a:rPr lang="ru-RU" sz="2200" b="1" dirty="0">
                <a:solidFill>
                  <a:srgbClr val="540000"/>
                </a:solidFill>
              </a:rPr>
              <a:t>текста, прогнозировать </a:t>
            </a:r>
            <a:r>
              <a:rPr lang="ru-RU" sz="2200" b="1" dirty="0" smtClean="0">
                <a:solidFill>
                  <a:srgbClr val="540000"/>
                </a:solidFill>
              </a:rPr>
              <a:t> последовательность </a:t>
            </a:r>
            <a:r>
              <a:rPr lang="ru-RU" sz="2200" b="1" dirty="0">
                <a:solidFill>
                  <a:srgbClr val="540000"/>
                </a:solidFill>
              </a:rPr>
              <a:t>изложения идей текста; 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b="1" u="sng" dirty="0">
                <a:solidFill>
                  <a:srgbClr val="540000"/>
                </a:solidFill>
              </a:rPr>
              <a:t>сопоставлять </a:t>
            </a:r>
            <a:r>
              <a:rPr lang="ru-RU" sz="2200" b="1" dirty="0">
                <a:solidFill>
                  <a:srgbClr val="540000"/>
                </a:solidFill>
              </a:rPr>
              <a:t>разные точки зрения и разные источники информации по теме; 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b="1" u="sng" dirty="0">
                <a:solidFill>
                  <a:srgbClr val="540000"/>
                </a:solidFill>
              </a:rPr>
              <a:t>выполнять смысловое свертывание</a:t>
            </a:r>
            <a:r>
              <a:rPr lang="ru-RU" sz="2200" b="1" dirty="0">
                <a:solidFill>
                  <a:srgbClr val="540000"/>
                </a:solidFill>
              </a:rPr>
              <a:t> выделенных фактов и мыслей; понимать назначения разных видов текстов; 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b="1" u="sng" dirty="0">
                <a:solidFill>
                  <a:srgbClr val="540000"/>
                </a:solidFill>
              </a:rPr>
              <a:t>сопоставлять иллюстративный материал с информацией </a:t>
            </a:r>
            <a:r>
              <a:rPr lang="ru-RU" sz="2200" b="1" dirty="0">
                <a:solidFill>
                  <a:srgbClr val="540000"/>
                </a:solidFill>
              </a:rPr>
              <a:t>текста;  переносить информацию текста в виде кратких записей; 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b="1" u="sng" dirty="0">
                <a:solidFill>
                  <a:srgbClr val="540000"/>
                </a:solidFill>
              </a:rPr>
              <a:t>различать темы и </a:t>
            </a:r>
            <a:r>
              <a:rPr lang="ru-RU" sz="2200" b="1" u="sng" dirty="0" err="1">
                <a:solidFill>
                  <a:srgbClr val="540000"/>
                </a:solidFill>
              </a:rPr>
              <a:t>подтемы</a:t>
            </a:r>
            <a:r>
              <a:rPr lang="ru-RU" sz="2200" b="1" u="sng" dirty="0">
                <a:solidFill>
                  <a:srgbClr val="540000"/>
                </a:solidFill>
              </a:rPr>
              <a:t> </a:t>
            </a:r>
            <a:r>
              <a:rPr lang="ru-RU" sz="2200" b="1" dirty="0">
                <a:solidFill>
                  <a:srgbClr val="540000"/>
                </a:solidFill>
              </a:rPr>
              <a:t>специального текста; 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b="1" u="sng" dirty="0">
                <a:solidFill>
                  <a:srgbClr val="540000"/>
                </a:solidFill>
              </a:rPr>
              <a:t>ставить перед собой цель </a:t>
            </a:r>
            <a:r>
              <a:rPr lang="ru-RU" sz="2200" b="1" dirty="0">
                <a:solidFill>
                  <a:srgbClr val="540000"/>
                </a:solidFill>
              </a:rPr>
              <a:t>чтения, направляя внимание на полезную в данный момент информацию; 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b="1" u="sng" dirty="0">
                <a:solidFill>
                  <a:srgbClr val="540000"/>
                </a:solidFill>
              </a:rPr>
              <a:t>анализировать изменения своего эмоционального состояния </a:t>
            </a:r>
            <a:r>
              <a:rPr lang="ru-RU" sz="2200" b="1" dirty="0">
                <a:solidFill>
                  <a:srgbClr val="540000"/>
                </a:solidFill>
              </a:rPr>
              <a:t>в процессе чтения, получения и переработки полученной информации и ее осмысления. 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200" b="1" dirty="0">
              <a:solidFill>
                <a:srgbClr val="54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429625" cy="5857916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Из Ветхого Завета</a:t>
            </a:r>
            <a:r>
              <a:rPr lang="ru-RU" dirty="0">
                <a:solidFill>
                  <a:srgbClr val="002060"/>
                </a:solidFill>
              </a:rPr>
              <a:t>: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И создал Господь Бог человека из праха земного, и вдунул в лице его дыхание жизни, и стал человек </a:t>
            </a:r>
            <a:r>
              <a:rPr lang="ru-RU" b="1" dirty="0" err="1">
                <a:solidFill>
                  <a:srgbClr val="002060"/>
                </a:solidFill>
              </a:rPr>
              <a:t>душею</a:t>
            </a:r>
            <a:r>
              <a:rPr lang="ru-RU" b="1" dirty="0">
                <a:solidFill>
                  <a:srgbClr val="002060"/>
                </a:solidFill>
              </a:rPr>
              <a:t> живою… И взял Господь Бог человека, которого создал, и поселил его в саду </a:t>
            </a:r>
            <a:r>
              <a:rPr lang="ru-RU" b="1" dirty="0" err="1">
                <a:solidFill>
                  <a:srgbClr val="002060"/>
                </a:solidFill>
              </a:rPr>
              <a:t>Едемском</a:t>
            </a:r>
            <a:r>
              <a:rPr lang="ru-RU" b="1" dirty="0">
                <a:solidFill>
                  <a:srgbClr val="002060"/>
                </a:solidFill>
              </a:rPr>
              <a:t>, чтобы возделывать его и хранить его… И сказал Господь Бог: не хорошо быть человеку одному; сотворим ему помощника, соответственного ему… И создал Господь Бог из ребра, взятого у человека, жену, и привел ее к человеку…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	И </a:t>
            </a:r>
            <a:r>
              <a:rPr lang="ru-RU" b="1" dirty="0">
                <a:solidFill>
                  <a:srgbClr val="002060"/>
                </a:solidFill>
              </a:rPr>
              <a:t>сказал Бог: сотворим человека по образу Нашему и по подобию Нашему, и да владычествуют они над рыбами морскими, и над птицами небесными, и над зверями, и над скотом, и над всею землею, и над всеми гадами, пресмыкающимися по земле… И сотворил Бог человека по образу Своему, по образу Божию сотворил его; мужчину и женщину сотворил их».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00042"/>
            <a:ext cx="8215312" cy="571504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Из Евангелия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i="1" dirty="0">
                <a:solidFill>
                  <a:srgbClr val="002060"/>
                </a:solidFill>
              </a:rPr>
              <a:t>В Евангелии от Матфея рассказывается о том, как Иисус совершил последнюю вечерю (ужин) со своими самыми близкими учениками: </a:t>
            </a:r>
            <a:endParaRPr lang="ru-RU" i="1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И когда они ели, Иисус взял хлеб и, благословив, преломил и, раздавая ученикам, сказал: </a:t>
            </a:r>
            <a:r>
              <a:rPr lang="ru-RU" b="1" dirty="0" err="1">
                <a:solidFill>
                  <a:srgbClr val="002060"/>
                </a:solidFill>
              </a:rPr>
              <a:t>приимите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ядите</a:t>
            </a:r>
            <a:r>
              <a:rPr lang="ru-RU" b="1" dirty="0">
                <a:solidFill>
                  <a:srgbClr val="002060"/>
                </a:solidFill>
              </a:rPr>
              <a:t>: сие есть Тело Мое. И, взяв чашу и благодарив, подал им и сказал: пейте из нее все, ибо сие есть Кровь Моя Нового Завета, за многих изливаемая во оставление грехов». В память об этом событии христиане совершают священнодействие, которое называется Евхаристией (благодарением).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215313" cy="5643602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u="sng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Из </a:t>
            </a:r>
            <a:r>
              <a:rPr lang="ru-RU" b="1" dirty="0">
                <a:solidFill>
                  <a:srgbClr val="002060"/>
                </a:solidFill>
              </a:rPr>
              <a:t>Корана</a:t>
            </a:r>
            <a:r>
              <a:rPr lang="ru-RU" dirty="0">
                <a:solidFill>
                  <a:srgbClr val="002060"/>
                </a:solidFill>
              </a:rPr>
              <a:t>: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Аллах — свет небес и земли. Его свет — точно ниша; в ней светильник; светильник в стекле; стекло — точно жемчужная звезда. Зажигается он от дерева благословенного — маслины, ни восточной, ни западной. Масло ее готово воспламениться, хотя бы его и не коснулся огонь. Свет на свете! Ведет Аллах к Своему свету, кого пожелает, и приводит Аллах притчи для людей. Аллах сведущ о всякой вещи!»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643050"/>
            <a:ext cx="7286621" cy="3857625"/>
          </a:xfrm>
          <a:noFill/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540000"/>
                </a:solidFill>
              </a:rPr>
              <a:t>Читая </a:t>
            </a:r>
            <a:r>
              <a:rPr lang="ru-RU" b="1" dirty="0">
                <a:solidFill>
                  <a:srgbClr val="540000"/>
                </a:solidFill>
              </a:rPr>
              <a:t>древние легенды, исторические документы, литературные произведения,  нужно  вместе с детьми пытаться обязательно </a:t>
            </a:r>
            <a:r>
              <a:rPr lang="ru-RU" b="1" dirty="0" smtClean="0">
                <a:solidFill>
                  <a:srgbClr val="540000"/>
                </a:solidFill>
              </a:rPr>
              <a:t>погрузиться </a:t>
            </a:r>
            <a:r>
              <a:rPr lang="ru-RU" b="1" dirty="0">
                <a:solidFill>
                  <a:srgbClr val="540000"/>
                </a:solidFill>
              </a:rPr>
              <a:t>и в языковую среду другой эпохи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1538" y="357166"/>
            <a:ext cx="7467600" cy="14700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540000"/>
                </a:solidFill>
              </a:rPr>
              <a:t>Чтение-погружение </a:t>
            </a:r>
            <a:r>
              <a:rPr lang="ru-RU" dirty="0" smtClean="0">
                <a:solidFill>
                  <a:srgbClr val="540000"/>
                </a:solidFill>
              </a:rPr>
              <a:t> </a:t>
            </a:r>
            <a:br>
              <a:rPr lang="ru-RU" dirty="0" smtClean="0">
                <a:solidFill>
                  <a:srgbClr val="540000"/>
                </a:solidFill>
              </a:rPr>
            </a:br>
            <a:endParaRPr lang="ru-RU" dirty="0">
              <a:solidFill>
                <a:srgbClr val="54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928670"/>
            <a:ext cx="6415078" cy="142876"/>
          </a:xfrm>
          <a:noFill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>
                <a:solidFill>
                  <a:srgbClr val="540000"/>
                </a:solidFill>
              </a:rPr>
              <a:t>Из «Поучения Владимира Мономаха детям»</a:t>
            </a:r>
            <a:r>
              <a:rPr lang="ru-RU" sz="2700" dirty="0">
                <a:solidFill>
                  <a:srgbClr val="540000"/>
                </a:solidFill>
              </a:rPr>
              <a:t/>
            </a:r>
            <a:br>
              <a:rPr lang="ru-RU" sz="2700" dirty="0">
                <a:solidFill>
                  <a:srgbClr val="540000"/>
                </a:solidFill>
              </a:rPr>
            </a:br>
            <a:endParaRPr lang="ru-RU" sz="2700" dirty="0">
              <a:solidFill>
                <a:srgbClr val="54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714356"/>
            <a:ext cx="8643998" cy="600076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sz="8800" b="1" dirty="0" smtClean="0">
                <a:solidFill>
                  <a:srgbClr val="002060"/>
                </a:solidFill>
              </a:rPr>
              <a:t>Старых </a:t>
            </a:r>
            <a:r>
              <a:rPr lang="ru-RU" sz="8800" b="1" dirty="0">
                <a:solidFill>
                  <a:srgbClr val="002060"/>
                </a:solidFill>
              </a:rPr>
              <a:t>чтите, как отца, а молодых, как братьев. В дому своем не ленитесь, но за всем сами наблюдайте; не полагайтесь на тиуна или на отрока, чтобы не посмеялись приходящие к вам ни над домом вашим, ни над обедом вашим. </a:t>
            </a:r>
            <a:endParaRPr lang="ru-RU" sz="8800" b="1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b="1" dirty="0" smtClean="0">
                <a:solidFill>
                  <a:srgbClr val="002060"/>
                </a:solidFill>
              </a:rPr>
              <a:t>	На </a:t>
            </a:r>
            <a:r>
              <a:rPr lang="ru-RU" sz="8800" b="1" dirty="0">
                <a:solidFill>
                  <a:srgbClr val="002060"/>
                </a:solidFill>
              </a:rPr>
              <a:t>войну выйдя, не ленитесь, не полагайтесь на воевод; ни питью, ни еде не предавайтесь, ни спанью; сторожей сами </a:t>
            </a:r>
            <a:r>
              <a:rPr lang="ru-RU" sz="8800" b="1" dirty="0" err="1">
                <a:solidFill>
                  <a:srgbClr val="002060"/>
                </a:solidFill>
              </a:rPr>
              <a:t>наряживайте</a:t>
            </a:r>
            <a:r>
              <a:rPr lang="ru-RU" sz="8800" b="1" dirty="0">
                <a:solidFill>
                  <a:srgbClr val="002060"/>
                </a:solidFill>
              </a:rPr>
              <a:t> и ночью, расставив стражу со всех сторон, около воинов ложитесь, а вставайте рано; а оружия не снимайте с себя второпях, не оглядевшись по лености, внезапно ведь человек погибает. </a:t>
            </a:r>
            <a:endParaRPr lang="ru-RU" sz="8800" b="1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b="1" dirty="0" smtClean="0">
                <a:solidFill>
                  <a:srgbClr val="002060"/>
                </a:solidFill>
              </a:rPr>
              <a:t>	Куда </a:t>
            </a:r>
            <a:r>
              <a:rPr lang="ru-RU" sz="8800" b="1" dirty="0">
                <a:solidFill>
                  <a:srgbClr val="002060"/>
                </a:solidFill>
              </a:rPr>
              <a:t>бы вы ни держали путь по своим землям, не давайте отрокам причинять вред ни своим, ни чужим, ни селам, ни посевам, чтобы не стали проклинать вас. Куда же пойдете и где остановитесь, напоите и накормите нищего, более же всего чтите гостя, откуда бы к вам ни пришел, простолюдин ли, или знатный, или посол; если не можете почтить его подарком, — то пищей и питьем: ибо они, проходя, прославят человека по всем землям, или добрым, или злым. </a:t>
            </a:r>
            <a:endParaRPr lang="ru-RU" sz="8800" b="1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b="1" dirty="0" smtClean="0">
                <a:solidFill>
                  <a:srgbClr val="002060"/>
                </a:solidFill>
              </a:rPr>
              <a:t>	Больного </a:t>
            </a:r>
            <a:r>
              <a:rPr lang="ru-RU" sz="8800" b="1" dirty="0">
                <a:solidFill>
                  <a:srgbClr val="002060"/>
                </a:solidFill>
              </a:rPr>
              <a:t>навестите, покойника проводите, ибо все мы смертны. Не пропустите человека, не поприветствовав его, и доброе слово ему молвите</a:t>
            </a:r>
            <a:r>
              <a:rPr lang="ru-RU" sz="8800" b="1" dirty="0" smtClean="0">
                <a:solidFill>
                  <a:srgbClr val="002060"/>
                </a:solidFill>
              </a:rPr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dirty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</a:rPr>
              <a:t>	</a:t>
            </a:r>
            <a:endParaRPr lang="ru-RU" sz="9600" b="1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7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86808" cy="4525963"/>
          </a:xfrm>
        </p:spPr>
        <p:txBody>
          <a:bodyPr/>
          <a:lstStyle/>
          <a:p>
            <a:pPr>
              <a:buNone/>
            </a:pPr>
            <a:endParaRPr lang="ru-RU" sz="1600" dirty="0" smtClean="0"/>
          </a:p>
          <a:p>
            <a:pPr algn="just">
              <a:buNone/>
            </a:pPr>
            <a:r>
              <a:rPr lang="ru-RU" sz="1600" b="1" i="1" dirty="0" smtClean="0"/>
              <a:t>       </a:t>
            </a:r>
            <a:r>
              <a:rPr lang="ru-RU" sz="2000" b="1" i="1" dirty="0" smtClean="0"/>
              <a:t>Если Вы правильно вставите вместо пропусков слова, написанные ниже, то получится статья об иконе для энциклопедии.</a:t>
            </a:r>
            <a:endParaRPr lang="ru-RU" sz="2000" b="1" dirty="0" smtClean="0"/>
          </a:p>
          <a:p>
            <a:pPr algn="just">
              <a:buNone/>
            </a:pPr>
            <a:r>
              <a:rPr lang="ru-RU" sz="2000" dirty="0" smtClean="0"/>
              <a:t>       В католическом церковном искусстве икона превратилась в ___________ на религиозный сюжет. В православном религиозном искусстве икона стала __________ в  мир небесный. Первые росписи и иконы на Руси делали ___________ мастера. Первым русским иконописцем был киевский монах  _____________. Начинающий иконописец первой пишет икону «Спас ____________». Требования к жизни и творчеству русского иконописца очень ______________. На Руси также сложились очень строгие __________ иконописи. Причина того, что история сохранила совсем мало имён древнерусских иконописцев в </a:t>
            </a:r>
            <a:r>
              <a:rPr lang="ru-RU" sz="2000" dirty="0" err="1" smtClean="0"/>
              <a:t>_____________при</a:t>
            </a:r>
            <a:r>
              <a:rPr lang="ru-RU" sz="2000" dirty="0" smtClean="0"/>
              <a:t> создании икон и в традиции их не ____________. При соборном (совместном) творчестве разные мастера писали разные _________ иконы. Например, </a:t>
            </a:r>
            <a:r>
              <a:rPr lang="ru-RU" sz="2000" dirty="0" err="1" smtClean="0"/>
              <a:t>личники</a:t>
            </a:r>
            <a:r>
              <a:rPr lang="ru-RU" sz="2000" dirty="0" smtClean="0"/>
              <a:t> писали _____________, </a:t>
            </a:r>
            <a:r>
              <a:rPr lang="ru-RU" sz="2000" dirty="0" err="1" smtClean="0"/>
              <a:t>олифщики</a:t>
            </a:r>
            <a:r>
              <a:rPr lang="ru-RU" sz="2000" dirty="0" smtClean="0"/>
              <a:t> - ___________. Особо почитаемы на Руси иконописцы: Феофан ______ и Андрей ______. Всем известна икона А. Рублева « Святая ____________» </a:t>
            </a:r>
          </a:p>
          <a:p>
            <a:pPr algn="just">
              <a:buNone/>
            </a:pPr>
            <a:r>
              <a:rPr lang="ru-RU" sz="2000" b="1" dirty="0" smtClean="0"/>
              <a:t>         [</a:t>
            </a:r>
            <a:r>
              <a:rPr lang="ru-RU" sz="2000" b="1" i="1" dirty="0" smtClean="0"/>
              <a:t>картину,  окном, греческие, </a:t>
            </a:r>
            <a:r>
              <a:rPr lang="ru-RU" sz="2000" b="1" i="1" dirty="0" err="1" smtClean="0"/>
              <a:t>Алипий</a:t>
            </a:r>
            <a:r>
              <a:rPr lang="ru-RU" sz="2000" b="1" i="1" dirty="0" smtClean="0"/>
              <a:t> Печерский, каноны, Нерукотворный, строгие, подписывать, части,  лики,  олифили,  Грек,  Рублев, Троица]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540000"/>
                </a:solidFill>
                <a:latin typeface="Garamond" pitchFamily="18" charset="0"/>
              </a:rPr>
              <a:t>Притча </a:t>
            </a:r>
            <a:endParaRPr lang="ru-RU" dirty="0">
              <a:solidFill>
                <a:srgbClr val="540000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8215370" cy="4525963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5400" b="1" dirty="0" smtClean="0"/>
              <a:t>-  </a:t>
            </a:r>
            <a:r>
              <a:rPr lang="ru-RU" sz="5400" b="1" dirty="0" smtClean="0">
                <a:latin typeface="Garamond" pitchFamily="18" charset="0"/>
              </a:rPr>
              <a:t>чтение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5400" b="1" dirty="0" smtClean="0">
                <a:latin typeface="Garamond" pitchFamily="18" charset="0"/>
              </a:rPr>
              <a:t>- анализ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5400" b="1" dirty="0" smtClean="0">
                <a:latin typeface="Garamond" pitchFamily="18" charset="0"/>
              </a:rPr>
              <a:t>- нравственный выбор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5400" b="1" dirty="0" smtClean="0">
                <a:latin typeface="Garamond" pitchFamily="18" charset="0"/>
              </a:rPr>
              <a:t>+формулировка  темы   разговора</a:t>
            </a:r>
          </a:p>
          <a:p>
            <a:pPr algn="just">
              <a:buFontTx/>
              <a:buChar char="-"/>
            </a:pPr>
            <a:endParaRPr lang="ru-RU" sz="5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736"/>
            <a:ext cx="7472386" cy="4697427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/>
              <a:t>   Когда-то давно старый индеец открыл своему внуку одну жизненную истину. </a:t>
            </a:r>
          </a:p>
          <a:p>
            <a:pPr algn="just">
              <a:buNone/>
            </a:pPr>
            <a:r>
              <a:rPr lang="ru-RU" sz="2000" b="1" dirty="0" smtClean="0"/>
              <a:t>— В каждом человеке идет борьба, очень похожая на борьбу двух волков. Один волк представляет зло — зависть, ревность, сожаление, эгоизм, амбиции, ложь... Другой волк представляет добро — мир, любовь, надежду, истину, доброту, верность... </a:t>
            </a:r>
          </a:p>
          <a:p>
            <a:pPr algn="just">
              <a:buNone/>
            </a:pPr>
            <a:r>
              <a:rPr lang="ru-RU" sz="2000" b="1" dirty="0" smtClean="0"/>
              <a:t> Маленький индеец, тронутый до глубины души словами деда, на несколько мгновений задумался, а потом спросил: </a:t>
            </a:r>
          </a:p>
          <a:p>
            <a:pPr algn="just">
              <a:buNone/>
            </a:pPr>
            <a:r>
              <a:rPr lang="ru-RU" sz="2000" b="1" dirty="0" smtClean="0"/>
              <a:t>— А какой волк в конце побеждает? </a:t>
            </a:r>
          </a:p>
          <a:p>
            <a:pPr algn="just">
              <a:buNone/>
            </a:pPr>
            <a:r>
              <a:rPr lang="ru-RU" sz="2000" b="1" dirty="0" smtClean="0"/>
              <a:t>   Старый индеец едва заметно улыбнулся и ответил: </a:t>
            </a:r>
          </a:p>
          <a:p>
            <a:pPr algn="just">
              <a:buNone/>
            </a:pPr>
            <a:r>
              <a:rPr lang="ru-RU" sz="2000" b="1" dirty="0" smtClean="0"/>
              <a:t>   — Всегда побеждает тот волк, которого ты кормишь</a:t>
            </a:r>
            <a:r>
              <a:rPr lang="ru-RU" sz="2000" dirty="0" smtClean="0"/>
              <a:t>. </a:t>
            </a:r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</p:spPr>
        <p:txBody>
          <a:bodyPr/>
          <a:lstStyle/>
          <a:p>
            <a:pPr algn="just">
              <a:buNone/>
            </a:pPr>
            <a:r>
              <a:rPr lang="ru-RU" b="1" i="1" dirty="0" smtClean="0"/>
              <a:t>	Две вещи поражают мое воображение: звездное небо над </a:t>
            </a:r>
            <a:r>
              <a:rPr lang="ru-RU" dirty="0" smtClean="0"/>
              <a:t> </a:t>
            </a:r>
            <a:r>
              <a:rPr lang="ru-RU" b="1" i="1" dirty="0" smtClean="0"/>
              <a:t>головой и нравственный закон </a:t>
            </a:r>
            <a:r>
              <a:rPr lang="ru-RU" dirty="0" smtClean="0"/>
              <a:t> </a:t>
            </a:r>
            <a:r>
              <a:rPr lang="ru-RU" b="1" i="1" dirty="0" smtClean="0"/>
              <a:t>внутри нас. </a:t>
            </a:r>
          </a:p>
          <a:p>
            <a:pPr algn="r">
              <a:buNone/>
            </a:pPr>
            <a:r>
              <a:rPr lang="ru-RU" b="1" i="1" dirty="0" smtClean="0"/>
              <a:t>И.Кант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900113" y="258763"/>
            <a:ext cx="74168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540000"/>
                </a:solidFill>
                <a:latin typeface="Comic Sans MS"/>
              </a:rPr>
              <a:t>Виды исторических источников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09538" y="908050"/>
            <a:ext cx="2374900" cy="1765300"/>
            <a:chOff x="69" y="572"/>
            <a:chExt cx="1496" cy="1112"/>
          </a:xfrm>
        </p:grpSpPr>
        <p:pic>
          <p:nvPicPr>
            <p:cNvPr id="28680" name="Picture 8" descr="j028634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1" y="572"/>
              <a:ext cx="765" cy="8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69" y="1434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540000"/>
                  </a:solidFill>
                </a:rPr>
                <a:t>1.Вещественные.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779838" y="1033463"/>
            <a:ext cx="1655762" cy="1639887"/>
            <a:chOff x="2381" y="651"/>
            <a:chExt cx="1043" cy="1033"/>
          </a:xfrm>
        </p:grpSpPr>
        <p:pic>
          <p:nvPicPr>
            <p:cNvPr id="28683" name="Picture 11" descr="j030050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81" y="651"/>
              <a:ext cx="1043" cy="704"/>
            </a:xfrm>
            <a:prstGeom prst="rect">
              <a:avLst/>
            </a:prstGeom>
            <a:noFill/>
          </p:spPr>
        </p:pic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2482" y="1434"/>
              <a:ext cx="8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540000"/>
                  </a:solidFill>
                </a:rPr>
                <a:t>2.Устные</a:t>
              </a:r>
            </a:p>
          </p:txBody>
        </p:sp>
      </p:grp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6643702" y="2357430"/>
            <a:ext cx="209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40000"/>
                </a:solidFill>
              </a:rPr>
              <a:t>3. Письменные</a:t>
            </a:r>
            <a:endParaRPr lang="ru-RU" sz="2000" b="1" dirty="0">
              <a:solidFill>
                <a:srgbClr val="540000"/>
              </a:solidFill>
            </a:endParaRPr>
          </a:p>
        </p:txBody>
      </p:sp>
      <p:sp>
        <p:nvSpPr>
          <p:cNvPr id="28711" name="WordArt 39"/>
          <p:cNvSpPr>
            <a:spLocks noChangeArrowheads="1" noChangeShapeType="1" noTextEdit="1"/>
          </p:cNvSpPr>
          <p:nvPr/>
        </p:nvSpPr>
        <p:spPr bwMode="auto">
          <a:xfrm>
            <a:off x="3571868" y="2714620"/>
            <a:ext cx="1582737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54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былины</a:t>
            </a:r>
          </a:p>
        </p:txBody>
      </p:sp>
      <p:sp>
        <p:nvSpPr>
          <p:cNvPr id="28712" name="WordArt 40"/>
          <p:cNvSpPr>
            <a:spLocks noChangeArrowheads="1" noChangeShapeType="1" noTextEdit="1"/>
          </p:cNvSpPr>
          <p:nvPr/>
        </p:nvSpPr>
        <p:spPr bwMode="auto">
          <a:xfrm>
            <a:off x="3786182" y="3357562"/>
            <a:ext cx="18716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54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сказания</a:t>
            </a:r>
          </a:p>
        </p:txBody>
      </p:sp>
      <p:sp>
        <p:nvSpPr>
          <p:cNvPr id="28713" name="WordArt 41"/>
          <p:cNvSpPr>
            <a:spLocks noChangeArrowheads="1" noChangeShapeType="1" noTextEdit="1"/>
          </p:cNvSpPr>
          <p:nvPr/>
        </p:nvSpPr>
        <p:spPr bwMode="auto">
          <a:xfrm>
            <a:off x="4286248" y="3929066"/>
            <a:ext cx="180022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54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легенды</a:t>
            </a:r>
          </a:p>
        </p:txBody>
      </p:sp>
      <p:sp>
        <p:nvSpPr>
          <p:cNvPr id="28714" name="WordArt 42"/>
          <p:cNvSpPr>
            <a:spLocks noChangeArrowheads="1" noChangeShapeType="1" noTextEdit="1"/>
          </p:cNvSpPr>
          <p:nvPr/>
        </p:nvSpPr>
        <p:spPr bwMode="auto">
          <a:xfrm>
            <a:off x="4500562" y="4429132"/>
            <a:ext cx="18351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54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баллады</a:t>
            </a: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6215074" y="3000372"/>
            <a:ext cx="1295400" cy="1104900"/>
            <a:chOff x="4105" y="2961"/>
            <a:chExt cx="816" cy="696"/>
          </a:xfrm>
        </p:grpSpPr>
        <p:pic>
          <p:nvPicPr>
            <p:cNvPr id="28716" name="Picture 44" descr="j03103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05" y="2961"/>
              <a:ext cx="816" cy="5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17" name="Text Box 45"/>
            <p:cNvSpPr txBox="1">
              <a:spLocks noChangeArrowheads="1"/>
            </p:cNvSpPr>
            <p:nvPr/>
          </p:nvSpPr>
          <p:spPr bwMode="auto">
            <a:xfrm>
              <a:off x="4150" y="3426"/>
              <a:ext cx="7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хроники</a:t>
              </a: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6572264" y="4572008"/>
            <a:ext cx="1223963" cy="1230312"/>
            <a:chOff x="4377" y="2659"/>
            <a:chExt cx="771" cy="775"/>
          </a:xfrm>
        </p:grpSpPr>
        <p:pic>
          <p:nvPicPr>
            <p:cNvPr id="28719" name="Picture 47" descr="j023918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77" y="2659"/>
              <a:ext cx="771" cy="5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20" name="Text Box 48"/>
            <p:cNvSpPr txBox="1">
              <a:spLocks noChangeArrowheads="1"/>
            </p:cNvSpPr>
            <p:nvPr/>
          </p:nvSpPr>
          <p:spPr bwMode="auto">
            <a:xfrm>
              <a:off x="4396" y="3203"/>
              <a:ext cx="7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папирус</a:t>
              </a:r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7667625" y="2990850"/>
            <a:ext cx="1225550" cy="1014413"/>
            <a:chOff x="4014" y="1616"/>
            <a:chExt cx="772" cy="639"/>
          </a:xfrm>
        </p:grpSpPr>
        <p:pic>
          <p:nvPicPr>
            <p:cNvPr id="28715" name="Picture 43" descr="j023826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14" y="1616"/>
              <a:ext cx="772" cy="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22" name="Text Box 50"/>
            <p:cNvSpPr txBox="1">
              <a:spLocks noChangeArrowheads="1"/>
            </p:cNvSpPr>
            <p:nvPr/>
          </p:nvSpPr>
          <p:spPr bwMode="auto">
            <a:xfrm>
              <a:off x="4132" y="2024"/>
              <a:ext cx="5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книги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214282" y="4500570"/>
            <a:ext cx="1150938" cy="1303338"/>
            <a:chOff x="2018" y="1706"/>
            <a:chExt cx="725" cy="821"/>
          </a:xfrm>
        </p:grpSpPr>
        <p:pic>
          <p:nvPicPr>
            <p:cNvPr id="28705" name="Picture 33" descr="j0233755"/>
            <p:cNvPicPr>
              <a:picLocks noChangeAspect="1" noChangeArrowheads="1"/>
            </p:cNvPicPr>
            <p:nvPr/>
          </p:nvPicPr>
          <p:blipFill>
            <a:blip r:embed="rId7">
              <a:lum contrast="12000"/>
            </a:blip>
            <a:srcRect/>
            <a:stretch>
              <a:fillRect/>
            </a:stretch>
          </p:blipFill>
          <p:spPr bwMode="auto">
            <a:xfrm>
              <a:off x="2018" y="1706"/>
              <a:ext cx="725" cy="6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24" name="Text Box 52"/>
            <p:cNvSpPr txBox="1">
              <a:spLocks noChangeArrowheads="1"/>
            </p:cNvSpPr>
            <p:nvPr/>
          </p:nvSpPr>
          <p:spPr bwMode="auto">
            <a:xfrm>
              <a:off x="2064" y="2296"/>
              <a:ext cx="6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посуда</a:t>
              </a:r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1857356" y="3286124"/>
            <a:ext cx="1281113" cy="1609725"/>
            <a:chOff x="1111" y="1888"/>
            <a:chExt cx="807" cy="1014"/>
          </a:xfrm>
        </p:grpSpPr>
        <p:pic>
          <p:nvPicPr>
            <p:cNvPr id="28708" name="Picture 36" descr="j023810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11" y="1888"/>
              <a:ext cx="807" cy="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26" name="Text Box 54"/>
            <p:cNvSpPr txBox="1">
              <a:spLocks noChangeArrowheads="1"/>
            </p:cNvSpPr>
            <p:nvPr/>
          </p:nvSpPr>
          <p:spPr bwMode="auto">
            <a:xfrm>
              <a:off x="1148" y="2671"/>
              <a:ext cx="6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жилище</a:t>
              </a:r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2786050" y="5286388"/>
            <a:ext cx="3009900" cy="1111250"/>
            <a:chOff x="394" y="3655"/>
            <a:chExt cx="1896" cy="700"/>
          </a:xfrm>
        </p:grpSpPr>
        <p:pic>
          <p:nvPicPr>
            <p:cNvPr id="28710" name="Picture 38" descr="j028034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4" y="3655"/>
              <a:ext cx="816" cy="7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28" name="Text Box 56"/>
            <p:cNvSpPr txBox="1">
              <a:spLocks noChangeArrowheads="1"/>
            </p:cNvSpPr>
            <p:nvPr/>
          </p:nvSpPr>
          <p:spPr bwMode="auto">
            <a:xfrm>
              <a:off x="1204" y="4060"/>
              <a:ext cx="10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орудия труда</a:t>
              </a:r>
            </a:p>
          </p:txBody>
        </p:sp>
      </p:grpSp>
      <p:grpSp>
        <p:nvGrpSpPr>
          <p:cNvPr id="13" name="Group 59"/>
          <p:cNvGrpSpPr>
            <a:grpSpLocks/>
          </p:cNvGrpSpPr>
          <p:nvPr/>
        </p:nvGrpSpPr>
        <p:grpSpPr bwMode="auto">
          <a:xfrm>
            <a:off x="2285984" y="1714488"/>
            <a:ext cx="1036638" cy="1466850"/>
            <a:chOff x="356" y="3294"/>
            <a:chExt cx="653" cy="924"/>
          </a:xfrm>
        </p:grpSpPr>
        <p:pic>
          <p:nvPicPr>
            <p:cNvPr id="28709" name="Picture 37" descr="j019893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6" y="3294"/>
              <a:ext cx="631" cy="7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30" name="Text Box 58"/>
            <p:cNvSpPr txBox="1">
              <a:spLocks noChangeArrowheads="1"/>
            </p:cNvSpPr>
            <p:nvPr/>
          </p:nvSpPr>
          <p:spPr bwMode="auto">
            <a:xfrm>
              <a:off x="361" y="3987"/>
              <a:ext cx="6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ru-RU" b="1"/>
                <a:t>одежда</a:t>
              </a:r>
            </a:p>
          </p:txBody>
        </p:sp>
      </p:grpSp>
      <p:grpSp>
        <p:nvGrpSpPr>
          <p:cNvPr id="14" name="Group 61"/>
          <p:cNvGrpSpPr>
            <a:grpSpLocks/>
          </p:cNvGrpSpPr>
          <p:nvPr/>
        </p:nvGrpSpPr>
        <p:grpSpPr bwMode="auto">
          <a:xfrm>
            <a:off x="1357290" y="5000636"/>
            <a:ext cx="1422400" cy="1539875"/>
            <a:chOff x="237" y="2840"/>
            <a:chExt cx="896" cy="970"/>
          </a:xfrm>
        </p:grpSpPr>
        <p:pic>
          <p:nvPicPr>
            <p:cNvPr id="28706" name="Picture 34" descr="j028098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95" y="2840"/>
              <a:ext cx="771" cy="7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32" name="Text Box 60"/>
            <p:cNvSpPr txBox="1">
              <a:spLocks noChangeArrowheads="1"/>
            </p:cNvSpPr>
            <p:nvPr/>
          </p:nvSpPr>
          <p:spPr bwMode="auto">
            <a:xfrm>
              <a:off x="237" y="3579"/>
              <a:ext cx="8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украшения</a:t>
              </a:r>
            </a:p>
          </p:txBody>
        </p:sp>
      </p:grp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107950" y="3062288"/>
            <a:ext cx="1331913" cy="1374775"/>
            <a:chOff x="0" y="1706"/>
            <a:chExt cx="839" cy="866"/>
          </a:xfrm>
        </p:grpSpPr>
        <p:pic>
          <p:nvPicPr>
            <p:cNvPr id="28702" name="Picture 30" descr="j0234498"/>
            <p:cNvPicPr>
              <a:picLocks noChangeAspect="1" noChangeArrowheads="1"/>
            </p:cNvPicPr>
            <p:nvPr/>
          </p:nvPicPr>
          <p:blipFill>
            <a:blip r:embed="rId12">
              <a:lum bright="-12000"/>
            </a:blip>
            <a:srcRect/>
            <a:stretch>
              <a:fillRect/>
            </a:stretch>
          </p:blipFill>
          <p:spPr bwMode="auto">
            <a:xfrm>
              <a:off x="0" y="1706"/>
              <a:ext cx="839" cy="6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34" name="Text Box 62"/>
            <p:cNvSpPr txBox="1">
              <a:spLocks noChangeArrowheads="1"/>
            </p:cNvSpPr>
            <p:nvPr/>
          </p:nvSpPr>
          <p:spPr bwMode="auto">
            <a:xfrm>
              <a:off x="68" y="2341"/>
              <a:ext cx="6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оружие</a:t>
              </a:r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7824787" y="4286256"/>
            <a:ext cx="1319213" cy="1466850"/>
            <a:chOff x="3230" y="1842"/>
            <a:chExt cx="831" cy="924"/>
          </a:xfrm>
        </p:grpSpPr>
        <p:pic>
          <p:nvPicPr>
            <p:cNvPr id="28736" name="Picture 64" descr="j028237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303" y="1842"/>
              <a:ext cx="684" cy="6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737" name="Text Box 65"/>
            <p:cNvSpPr txBox="1">
              <a:spLocks noChangeArrowheads="1"/>
            </p:cNvSpPr>
            <p:nvPr/>
          </p:nvSpPr>
          <p:spPr bwMode="auto">
            <a:xfrm>
              <a:off x="3230" y="2535"/>
              <a:ext cx="8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договоры</a:t>
              </a:r>
            </a:p>
          </p:txBody>
        </p:sp>
      </p:grpSp>
      <p:pic>
        <p:nvPicPr>
          <p:cNvPr id="28739" name="Picture 67" descr="ag00317_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171450"/>
            <a:ext cx="949325" cy="1219200"/>
          </a:xfrm>
          <a:prstGeom prst="rect">
            <a:avLst/>
          </a:prstGeom>
          <a:noFill/>
        </p:spPr>
      </p:pic>
      <p:pic>
        <p:nvPicPr>
          <p:cNvPr id="54" name="Picture 2" descr="http://2.bp.blogspot.com/-jTlf0wPgg6A/UIYpUMVE2uI/AAAAAAAAHk8/f18wI55IyHI/s640/%D0%98%D0%B7%D0%BE%D0%B1%D1%80%D0%B0%D0%B6%D0%B5%D0%BD%D0%B8%D0%B5+4310.jpg"/>
          <p:cNvPicPr>
            <a:picLocks noChangeAspect="1" noChangeArrowheads="1"/>
          </p:cNvPicPr>
          <p:nvPr/>
        </p:nvPicPr>
        <p:blipFill>
          <a:blip r:embed="rId15"/>
          <a:srcRect l="17578" t="5208" r="6249" b="25781"/>
          <a:stretch>
            <a:fillRect/>
          </a:stretch>
        </p:blipFill>
        <p:spPr bwMode="auto">
          <a:xfrm>
            <a:off x="6858016" y="714356"/>
            <a:ext cx="1897232" cy="16642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696224" cy="1635125"/>
          </a:xfrm>
        </p:spPr>
        <p:txBody>
          <a:bodyPr/>
          <a:lstStyle/>
          <a:p>
            <a:pPr algn="just" eaLnBrk="1" hangingPunct="1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</a:t>
            </a:r>
            <a:r>
              <a:rPr lang="ru-RU" sz="2800" b="1" dirty="0" smtClean="0"/>
              <a:t> пещерах были найдены  рисунки животных, пронзенных стрелами и копьями</a:t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9219" name="Picture 4" descr="04_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46" y="2143116"/>
            <a:ext cx="5453063" cy="3905250"/>
          </a:xfrm>
          <a:solidFill>
            <a:srgbClr val="F8F8F8">
              <a:alpha val="79999"/>
            </a:srgbClr>
          </a:solidFill>
          <a:ln w="38100" cmpd="dbl" algn="ctr">
            <a:solidFill>
              <a:schemeClr val="bg2"/>
            </a:solidFill>
          </a:ln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071538" y="1643050"/>
            <a:ext cx="62343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540000"/>
                </a:solidFill>
              </a:rPr>
              <a:t>Какую тайну древнего человека хранит эта находка?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571604" y="6096000"/>
            <a:ext cx="73437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540000"/>
                </a:solidFill>
              </a:rPr>
              <a:t>Древний человек верил, что если пронзить в рисунок зверя, </a:t>
            </a:r>
            <a:endParaRPr lang="ru-RU" b="1" dirty="0" smtClean="0">
              <a:solidFill>
                <a:srgbClr val="540000"/>
              </a:solidFill>
            </a:endParaRPr>
          </a:p>
          <a:p>
            <a:pPr algn="ctr"/>
            <a:r>
              <a:rPr lang="ru-RU" b="1" dirty="0" smtClean="0">
                <a:solidFill>
                  <a:srgbClr val="540000"/>
                </a:solidFill>
              </a:rPr>
              <a:t>то </a:t>
            </a:r>
            <a:r>
              <a:rPr lang="ru-RU" b="1" dirty="0">
                <a:solidFill>
                  <a:srgbClr val="540000"/>
                </a:solidFill>
              </a:rPr>
              <a:t>это принести ему удачу на охоте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654032"/>
          </a:xfrm>
        </p:spPr>
        <p:txBody>
          <a:bodyPr/>
          <a:lstStyle/>
          <a:p>
            <a:pPr algn="ctr"/>
            <a:r>
              <a:rPr lang="ru-RU" b="1" dirty="0" smtClean="0"/>
              <a:t>Корона Торы</a:t>
            </a:r>
            <a:endParaRPr lang="ru-RU" b="1" dirty="0"/>
          </a:p>
        </p:txBody>
      </p:sp>
      <p:pic>
        <p:nvPicPr>
          <p:cNvPr id="62466" name="Picture 2" descr="D:\ОРКиСЭ\материалы к урокам\ОМРК\искусстов иудаизма\разные принадлежности\корона тор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24006"/>
            <a:ext cx="3286148" cy="5641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ОРКиСЭ\материалы к урокам\ОМРК\искусстов иудаизма\разные принадлежности\шкаф для хранения то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40" cy="4762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0" name="Picture 2" descr="D:\ОРКиСЭ\материалы к урокам\ОМРК\искусстов иудаизма\разные принадлежности\Tora and Y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9283" y="0"/>
            <a:ext cx="3394717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1" name="Picture 3" descr="D:\ОРКиСЭ\материалы к урокам\ОМРК\искусстов иудаизма\разные принадлежности\TR0004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833979"/>
            <a:ext cx="4572032" cy="302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Рисунок 7" descr="Kaaba_mirror_edit_jj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4444"/>
          <a:stretch>
            <a:fillRect/>
          </a:stretch>
        </p:blipFill>
        <p:spPr>
          <a:xfrm>
            <a:off x="214313" y="285750"/>
            <a:ext cx="4230687" cy="2714625"/>
          </a:xfrm>
        </p:spPr>
      </p:pic>
      <p:pic>
        <p:nvPicPr>
          <p:cNvPr id="6" name="Picture 4" descr="Kolpino Troitsky sobor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3" y="285750"/>
            <a:ext cx="3752850" cy="2814638"/>
          </a:xfrm>
        </p:spPr>
      </p:pic>
      <p:pic>
        <p:nvPicPr>
          <p:cNvPr id="7" name="Рисунок 5" descr="big216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3714750"/>
            <a:ext cx="371475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 descr="http://viza.md/sites/default/files/attractions/bolshaya_horalnaya_sinagoga_s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643313"/>
            <a:ext cx="4143375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8043862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 мечеть и буддийский храм. В чем сходство и различие архитектуры?</a:t>
            </a:r>
          </a:p>
        </p:txBody>
      </p:sp>
      <p:pic>
        <p:nvPicPr>
          <p:cNvPr id="28675" name="Рисунок 4" descr="106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808163"/>
            <a:ext cx="3967162" cy="504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Рисунок 5" descr="18114863_1203198445_520.jpg"/>
          <p:cNvPicPr>
            <a:picLocks noChangeAspect="1"/>
          </p:cNvPicPr>
          <p:nvPr/>
        </p:nvPicPr>
        <p:blipFill>
          <a:blip r:embed="rId3" cstate="print"/>
          <a:srcRect t="-102" r="51717" b="6007"/>
          <a:stretch>
            <a:fillRect/>
          </a:stretch>
        </p:blipFill>
        <p:spPr bwMode="auto">
          <a:xfrm>
            <a:off x="642910" y="1714488"/>
            <a:ext cx="3606800" cy="493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928662" y="642918"/>
            <a:ext cx="778667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РЕЦЕПТ СЧАСТЬЯ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Берём день и хорошо очищаем его от зависти, ненависти, огорчений, жадности, упрямства, эгоизма, равнодушия.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Добавляем три полные (с верхом) ложки оптимизма, большую горсть веры, ложечку терпения, несколько зёрен терпимости, и, наконец, щепотку вежливости и порядочности по отношению ко всем и, в основном, к ближним.	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Всю получившуюся смесь заливаем сверху ЛЮБОВЬЮ!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Теперь, когда блюдо готово, украшаем его лепестками цветов доброты и внимания.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Подавать ежедневно с гарниром из тёплых слов и сердечных улыбок, согревающих сердце и душу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728"/>
            <a:ext cx="7758138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b="1" dirty="0" smtClean="0"/>
              <a:t>Обучающиеся должны знать: 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  </a:t>
            </a:r>
            <a:r>
              <a:rPr lang="ru-RU" sz="2800" b="1" dirty="0" smtClean="0"/>
              <a:t>что представляет собой данный источник; когда и кем он был создан, о чём они могут узнать из данного источника, для выяснения каких вопросов они могут к нему обращаться. </a:t>
            </a:r>
            <a:endParaRPr lang="ru-RU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1143000"/>
          </a:xfrm>
        </p:spPr>
        <p:txBody>
          <a:bodyPr/>
          <a:lstStyle/>
          <a:p>
            <a:pPr algn="ctr"/>
            <a:r>
              <a:rPr lang="ru-RU" sz="4000" b="1" dirty="0" smtClean="0"/>
              <a:t>Методы работы с источниками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7615262" cy="469742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эмпирические методы исследования, к которым относятся анализ литературы в виде теоретических исследований.</a:t>
            </a:r>
          </a:p>
          <a:p>
            <a:pPr algn="just"/>
            <a:r>
              <a:rPr lang="ru-RU" b="1" dirty="0" smtClean="0"/>
              <a:t> самостоятельная работа с источниками, используя индивидуальный подход, и коллективную работу  обучения на уроке: деление класса на группы, дифференциация учебного материала, дифференциация содержания деятельности учащихся на основе дифференциации заданий.</a:t>
            </a:r>
          </a:p>
          <a:p>
            <a:endParaRPr lang="ru-RU" dirty="0"/>
          </a:p>
        </p:txBody>
      </p:sp>
      <p:pic>
        <p:nvPicPr>
          <p:cNvPr id="4" name="Рисунок 3" descr="http://im8-tub.yandex.net/i?id=126003501-18-24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715016"/>
            <a:ext cx="1428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voi-mir.unibel.by/sm_full.aspx?guid=608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81600"/>
            <a:ext cx="1113441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6867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Методы работы с источниками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составление общего плана, опорного конспекта, тезисов). </a:t>
            </a:r>
          </a:p>
          <a:p>
            <a:pPr algn="just"/>
            <a:r>
              <a:rPr lang="ru-RU" b="1" dirty="0" smtClean="0"/>
              <a:t>реконструкция и интерпретация событий и процессов на основе данных многих источников;</a:t>
            </a:r>
          </a:p>
          <a:p>
            <a:pPr algn="just"/>
            <a:r>
              <a:rPr lang="ru-RU" b="1" dirty="0" smtClean="0"/>
              <a:t> сравнение и анализ источников, выявление сущности, причин, последствия явлений </a:t>
            </a:r>
          </a:p>
          <a:p>
            <a:pPr algn="just"/>
            <a:r>
              <a:rPr lang="ru-RU" b="1" dirty="0" smtClean="0"/>
              <a:t> прогнозирование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643998" cy="11430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540000"/>
                </a:solidFill>
              </a:rPr>
              <a:t>Виды работ с письменными источниками</a:t>
            </a:r>
            <a:endParaRPr lang="ru-RU" sz="3600" b="1" dirty="0">
              <a:solidFill>
                <a:srgbClr val="54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разбор источника учителем;</a:t>
            </a:r>
          </a:p>
          <a:p>
            <a:pPr algn="just"/>
            <a:r>
              <a:rPr lang="ru-RU" b="1" dirty="0" smtClean="0"/>
              <a:t>разбор источника учащимся под непосредственным руководством  учителя;</a:t>
            </a:r>
          </a:p>
          <a:p>
            <a:pPr algn="just"/>
            <a:r>
              <a:rPr lang="ru-RU" b="1" dirty="0" smtClean="0"/>
              <a:t>самостоятельная работа учащихся по документу по заданию учителя;</a:t>
            </a:r>
          </a:p>
          <a:p>
            <a:pPr algn="just"/>
            <a:r>
              <a:rPr lang="ru-RU" b="1" dirty="0" smtClean="0"/>
              <a:t>самостоятельная домашняя работа по документу по заданию учителя.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домашние  задания: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подготовка небольших сообщений, исторических справок на уроке по определенному материалу на основании текста учебника, иллюстрации или схематичного плана в учебнике и документа.</a:t>
            </a:r>
          </a:p>
          <a:p>
            <a:pPr algn="just"/>
            <a:r>
              <a:rPr lang="ru-RU" b="1" dirty="0" smtClean="0"/>
              <a:t> сочинение или рассказ на основании имеющегося в учебнике документального материала.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5">
  <a:themeElements>
    <a:clrScheme name="Office Them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Тема25</Template>
  <TotalTime>247</TotalTime>
  <Words>1603</Words>
  <PresentationFormat>Экран (4:3)</PresentationFormat>
  <Paragraphs>242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Тема25</vt:lpstr>
      <vt:lpstr>Слайд 1</vt:lpstr>
      <vt:lpstr>Слайд 2</vt:lpstr>
      <vt:lpstr>Слайд 3</vt:lpstr>
      <vt:lpstr>Слайд 4</vt:lpstr>
      <vt:lpstr>Слайд 5</vt:lpstr>
      <vt:lpstr>Методы работы с источниками</vt:lpstr>
      <vt:lpstr>Методы работы с источниками</vt:lpstr>
      <vt:lpstr>Виды работ с письменными источниками</vt:lpstr>
      <vt:lpstr> домашние  задания:</vt:lpstr>
      <vt:lpstr>Слайд 10</vt:lpstr>
      <vt:lpstr>Метапредметные результаты</vt:lpstr>
      <vt:lpstr>Метапредметные результаты</vt:lpstr>
      <vt:lpstr>Построение  «информационной карты» слова</vt:lpstr>
      <vt:lpstr>Слайд 14</vt:lpstr>
      <vt:lpstr>Слайд 15</vt:lpstr>
      <vt:lpstr>Слайд 16</vt:lpstr>
      <vt:lpstr>Текст – это способ философствования, это ответ на  спрашивание. Надо понять над каким вопросом размышлял автор, создавая его.                                   Нем. философ Гадамер</vt:lpstr>
      <vt:lpstr>Сплошные тексты</vt:lpstr>
      <vt:lpstr>Несплошные тексты</vt:lpstr>
      <vt:lpstr> </vt:lpstr>
      <vt:lpstr>Слайд 21</vt:lpstr>
      <vt:lpstr>Численность  христианских конфессий</vt:lpstr>
      <vt:lpstr>Слайд 23</vt:lpstr>
      <vt:lpstr>Слайд 24</vt:lpstr>
      <vt:lpstr>Слайд 25</vt:lpstr>
      <vt:lpstr>Слайд 26</vt:lpstr>
      <vt:lpstr>Слайд 27</vt:lpstr>
      <vt:lpstr>Учебный текст </vt:lpstr>
      <vt:lpstr>Основные    виды  чтения  </vt:lpstr>
      <vt:lpstr>  рефлексивное чтение «</vt:lpstr>
      <vt:lpstr>Слайд 31</vt:lpstr>
      <vt:lpstr>Слайд 32</vt:lpstr>
      <vt:lpstr>Слайд 33</vt:lpstr>
      <vt:lpstr>Чтение-погружение   </vt:lpstr>
      <vt:lpstr> Из «Поучения Владимира Мономаха детям» </vt:lpstr>
      <vt:lpstr>Слайд 36</vt:lpstr>
      <vt:lpstr>Притча </vt:lpstr>
      <vt:lpstr>Слайд 38</vt:lpstr>
      <vt:lpstr>Слайд 39</vt:lpstr>
      <vt:lpstr>  В пещерах были найдены  рисунки животных, пронзенных стрелами и копьями </vt:lpstr>
      <vt:lpstr>Корона Торы</vt:lpstr>
      <vt:lpstr>Слайд 42</vt:lpstr>
      <vt:lpstr>Слайд 43</vt:lpstr>
      <vt:lpstr>Сравните мечеть и буддийский храм. В чем сходство и различие архитектуры?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28</cp:revision>
  <dcterms:created xsi:type="dcterms:W3CDTF">2015-06-25T19:20:13Z</dcterms:created>
  <dcterms:modified xsi:type="dcterms:W3CDTF">2015-06-26T06:36:57Z</dcterms:modified>
</cp:coreProperties>
</file>