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</p:sldMasterIdLst>
  <p:sldIdLst>
    <p:sldId id="256" r:id="rId2"/>
    <p:sldId id="259" r:id="rId3"/>
    <p:sldId id="268" r:id="rId4"/>
    <p:sldId id="269" r:id="rId5"/>
    <p:sldId id="272" r:id="rId6"/>
    <p:sldId id="278" r:id="rId7"/>
    <p:sldId id="279" r:id="rId8"/>
    <p:sldId id="264" r:id="rId9"/>
    <p:sldId id="280" r:id="rId10"/>
    <p:sldId id="281" r:id="rId11"/>
    <p:sldId id="273" r:id="rId12"/>
    <p:sldId id="274" r:id="rId13"/>
    <p:sldId id="275" r:id="rId14"/>
    <p:sldId id="263" r:id="rId15"/>
    <p:sldId id="276" r:id="rId16"/>
    <p:sldId id="333" r:id="rId17"/>
    <p:sldId id="25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20" r:id="rId35"/>
    <p:sldId id="321" r:id="rId36"/>
    <p:sldId id="322" r:id="rId37"/>
    <p:sldId id="323" r:id="rId38"/>
    <p:sldId id="324" r:id="rId39"/>
    <p:sldId id="325" r:id="rId40"/>
    <p:sldId id="328" r:id="rId41"/>
    <p:sldId id="332" r:id="rId42"/>
    <p:sldId id="334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7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45F3-B982-4BC2-BBF3-9E4D8E6615C9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81AC-645F-4CF7-82F9-959874D0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637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45F3-B982-4BC2-BBF3-9E4D8E6615C9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81AC-645F-4CF7-82F9-959874D0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362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45F3-B982-4BC2-BBF3-9E4D8E6615C9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81AC-645F-4CF7-82F9-959874D0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970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45F3-B982-4BC2-BBF3-9E4D8E6615C9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81AC-645F-4CF7-82F9-959874D0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966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45F3-B982-4BC2-BBF3-9E4D8E6615C9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81AC-645F-4CF7-82F9-959874D0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958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45F3-B982-4BC2-BBF3-9E4D8E6615C9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81AC-645F-4CF7-82F9-959874D0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958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45F3-B982-4BC2-BBF3-9E4D8E6615C9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81AC-645F-4CF7-82F9-959874D0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053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45F3-B982-4BC2-BBF3-9E4D8E6615C9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81AC-645F-4CF7-82F9-959874D0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6499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45F3-B982-4BC2-BBF3-9E4D8E6615C9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81AC-645F-4CF7-82F9-959874D0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37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45F3-B982-4BC2-BBF3-9E4D8E6615C9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81AC-645F-4CF7-82F9-959874D0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056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45F3-B982-4BC2-BBF3-9E4D8E6615C9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81AC-645F-4CF7-82F9-959874D0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90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45F3-B982-4BC2-BBF3-9E4D8E6615C9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81AC-645F-4CF7-82F9-959874D0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358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45F3-B982-4BC2-BBF3-9E4D8E6615C9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81AC-645F-4CF7-82F9-959874D0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186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45F3-B982-4BC2-BBF3-9E4D8E6615C9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81AC-645F-4CF7-82F9-959874D0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6059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45F3-B982-4BC2-BBF3-9E4D8E6615C9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81AC-645F-4CF7-82F9-959874D0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105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A45F3-B982-4BC2-BBF3-9E4D8E6615C9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881AC-645F-4CF7-82F9-959874D0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222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7CBA45F3-B982-4BC2-BBF3-9E4D8E6615C9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F57881AC-645F-4CF7-82F9-959874D0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13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prstClr val="black"/>
              <a:schemeClr val="accent6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Marker trans="11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CBA45F3-B982-4BC2-BBF3-9E4D8E6615C9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57881AC-645F-4CF7-82F9-959874D0D6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300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5430" y="346130"/>
            <a:ext cx="11189776" cy="3200400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/>
              </a:rPr>
              <a:t>Практики </a:t>
            </a:r>
            <a:r>
              <a:rPr lang="ru-RU" b="1" dirty="0" err="1" smtClean="0">
                <a:effectLst/>
              </a:rPr>
              <a:t>дарообмена</a:t>
            </a:r>
            <a:r>
              <a:rPr lang="ru-RU" b="1" dirty="0" smtClean="0">
                <a:effectLst/>
              </a:rPr>
              <a:t>,</a:t>
            </a:r>
            <a:br>
              <a:rPr lang="ru-RU" b="1" dirty="0" smtClean="0">
                <a:effectLst/>
              </a:rPr>
            </a:br>
            <a:r>
              <a:rPr lang="ru-RU" b="1" dirty="0" smtClean="0">
                <a:effectLst/>
              </a:rPr>
              <a:t>приуроченные </a:t>
            </a:r>
            <a:r>
              <a:rPr lang="ru-RU" b="1" dirty="0">
                <a:effectLst/>
              </a:rPr>
              <a:t>к </a:t>
            </a:r>
            <a:r>
              <a:rPr lang="ru-RU" b="1" dirty="0" smtClean="0">
                <a:effectLst/>
              </a:rPr>
              <a:t>Пасхе </a:t>
            </a:r>
            <a:endParaRPr lang="ru-RU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2854" y="3886199"/>
            <a:ext cx="9314482" cy="2654085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effectLst/>
              </a:rPr>
              <a:t> </a:t>
            </a:r>
            <a:r>
              <a:rPr lang="ru-RU" sz="2800" b="1" dirty="0">
                <a:effectLst/>
              </a:rPr>
              <a:t>в традиционной культуре поморов н. ХХ - н. ХХI вв</a:t>
            </a:r>
            <a:r>
              <a:rPr lang="ru-RU" sz="2800" b="1" dirty="0" smtClean="0">
                <a:effectLst/>
              </a:rPr>
              <a:t>.</a:t>
            </a:r>
            <a:endParaRPr lang="en-US" sz="2800" b="1" dirty="0" smtClean="0">
              <a:effectLst/>
            </a:endParaRPr>
          </a:p>
          <a:p>
            <a:endParaRPr lang="en-US" sz="2800" b="1" dirty="0">
              <a:effectLst/>
            </a:endParaRPr>
          </a:p>
          <a:p>
            <a:pPr algn="r"/>
            <a:r>
              <a:rPr lang="ru-RU" sz="31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Е. Самойлова</a:t>
            </a:r>
          </a:p>
          <a:p>
            <a:endParaRPr lang="ru-RU" sz="2800" dirty="0" smtClean="0">
              <a:effectLst/>
            </a:endParaRPr>
          </a:p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Санкт-Петербург</a:t>
            </a:r>
          </a:p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effectLst/>
              </a:rPr>
              <a:t>2021</a:t>
            </a:r>
            <a:endParaRPr lang="ru-RU" sz="2800" dirty="0">
              <a:solidFill>
                <a:schemeClr val="accent4">
                  <a:lumMod val="50000"/>
                </a:schemeClr>
              </a:solidFill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3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752" y="557939"/>
            <a:ext cx="8110780" cy="6083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959601" y="1628776"/>
            <a:ext cx="3262313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6" name="TextBox 5"/>
          <p:cNvSpPr txBox="1"/>
          <p:nvPr/>
        </p:nvSpPr>
        <p:spPr>
          <a:xfrm>
            <a:off x="2138765" y="126614"/>
            <a:ext cx="7733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С. </a:t>
            </a:r>
            <a:r>
              <a:rPr lang="ru-RU" dirty="0" err="1" smtClean="0"/>
              <a:t>Шуерецкое</a:t>
            </a:r>
            <a:r>
              <a:rPr lang="ru-RU" dirty="0" smtClean="0"/>
              <a:t>, 2008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927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85302" y="145943"/>
            <a:ext cx="5406325" cy="582478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ru-RU" altLang="ru-RU" sz="2800" i="1" dirty="0"/>
              <a:t>с. Нюхча. 2009 г.</a:t>
            </a:r>
          </a:p>
        </p:txBody>
      </p:sp>
      <p:pic>
        <p:nvPicPr>
          <p:cNvPr id="17412" name="Picture 4" descr="DSC_45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615" y="836910"/>
            <a:ext cx="8298359" cy="5455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75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78630" y="228600"/>
            <a:ext cx="6984569" cy="437827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ru-RU" altLang="ru-RU" i="1" dirty="0" smtClean="0"/>
              <a:t>Церковь св. Николая. </a:t>
            </a:r>
            <a:r>
              <a:rPr lang="ru-RU" altLang="ru-RU" i="1" dirty="0"/>
              <a:t>с. Нюхча. 2009 г.</a:t>
            </a:r>
          </a:p>
        </p:txBody>
      </p:sp>
      <p:pic>
        <p:nvPicPr>
          <p:cNvPr id="20484" name="Picture 4" descr="DSC_485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184" y="871726"/>
            <a:ext cx="8458200" cy="555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11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228602"/>
            <a:ext cx="8229600" cy="40683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ru-RU" altLang="ru-RU" i="1" dirty="0"/>
              <a:t>с. Сумский </a:t>
            </a:r>
            <a:r>
              <a:rPr lang="ru-RU" altLang="ru-RU" i="1" dirty="0" smtClean="0"/>
              <a:t>Посад, 2009</a:t>
            </a:r>
            <a:endParaRPr lang="ru-RU" altLang="ru-RU" i="1" dirty="0"/>
          </a:p>
        </p:txBody>
      </p:sp>
      <p:pic>
        <p:nvPicPr>
          <p:cNvPr id="14340" name="Picture 4" descr="DSC_68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156" y="900840"/>
            <a:ext cx="8421688" cy="571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92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228" y="782161"/>
            <a:ext cx="8701544" cy="5779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981200" y="228602"/>
            <a:ext cx="8229600" cy="406830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ru-RU" altLang="ru-RU" i="1" smtClean="0"/>
              <a:t>с. Сумский Посад, 2009</a:t>
            </a:r>
            <a:endParaRPr lang="ru-RU" altLang="ru-RU" i="1" dirty="0"/>
          </a:p>
        </p:txBody>
      </p:sp>
    </p:spTree>
    <p:extLst>
      <p:ext uri="{BB962C8B-B14F-4D97-AF65-F5344CB8AC3E}">
        <p14:creationId xmlns:p14="http://schemas.microsoft.com/office/powerpoint/2010/main" val="354703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DSC_72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580" y="516610"/>
            <a:ext cx="4265613" cy="5791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1905000" y="1447800"/>
            <a:ext cx="3886200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800" i="1"/>
              <a:t>Церковь св. Алексия Сумского</a:t>
            </a:r>
          </a:p>
          <a:p>
            <a:pPr algn="ctr"/>
            <a:endParaRPr lang="ru-RU" altLang="ru-RU" sz="2800" i="1"/>
          </a:p>
          <a:p>
            <a:pPr algn="ctr"/>
            <a:r>
              <a:rPr lang="ru-RU" altLang="ru-RU" sz="2800" i="1"/>
              <a:t>с. Сумский Посад</a:t>
            </a:r>
          </a:p>
          <a:p>
            <a:pPr algn="ctr"/>
            <a:endParaRPr lang="ru-RU" altLang="ru-RU" sz="2800" i="1"/>
          </a:p>
          <a:p>
            <a:pPr algn="ctr"/>
            <a:r>
              <a:rPr lang="ru-RU" altLang="ru-RU" sz="2800" i="1"/>
              <a:t>2009 г.</a:t>
            </a:r>
          </a:p>
        </p:txBody>
      </p:sp>
    </p:spTree>
    <p:extLst>
      <p:ext uri="{BB962C8B-B14F-4D97-AF65-F5344CB8AC3E}">
        <p14:creationId xmlns:p14="http://schemas.microsoft.com/office/powerpoint/2010/main" val="151764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447" y="206644"/>
            <a:ext cx="9905998" cy="1905000"/>
          </a:xfrm>
        </p:spPr>
        <p:txBody>
          <a:bodyPr/>
          <a:lstStyle/>
          <a:p>
            <a:r>
              <a:rPr lang="ru-RU" dirty="0" err="1" smtClean="0"/>
              <a:t>Дарообмен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традиционная культура поморов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31447" y="2561095"/>
            <a:ext cx="107248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</a:t>
            </a:r>
            <a:r>
              <a:rPr lang="ru-RU" sz="2400" dirty="0" smtClean="0"/>
              <a:t>итуальные обходы дворов</a:t>
            </a:r>
          </a:p>
          <a:p>
            <a:endParaRPr lang="ru-RU" sz="2400" dirty="0"/>
          </a:p>
          <a:p>
            <a:r>
              <a:rPr lang="ru-RU" sz="2400" dirty="0" smtClean="0"/>
              <a:t>Календарные, семейные праздники, </a:t>
            </a:r>
          </a:p>
          <a:p>
            <a:r>
              <a:rPr lang="ru-RU" sz="2400" dirty="0" smtClean="0"/>
              <a:t>кризисные </a:t>
            </a:r>
            <a:r>
              <a:rPr lang="ru-RU" sz="2400" dirty="0"/>
              <a:t>ситуациями </a:t>
            </a:r>
          </a:p>
          <a:p>
            <a:r>
              <a:rPr lang="ru-RU" sz="2400" dirty="0" smtClean="0"/>
              <a:t>промысловая деятельность </a:t>
            </a:r>
          </a:p>
          <a:p>
            <a:endParaRPr lang="ru-RU" sz="2400" dirty="0" smtClean="0"/>
          </a:p>
          <a:p>
            <a:r>
              <a:rPr lang="ru-RU" sz="2400" dirty="0" smtClean="0"/>
              <a:t>Обходы дворов</a:t>
            </a:r>
            <a:r>
              <a:rPr lang="ru-RU" sz="2400" dirty="0"/>
              <a:t> </a:t>
            </a:r>
            <a:r>
              <a:rPr lang="ru-RU" sz="2400" dirty="0" smtClean="0"/>
              <a:t> на </a:t>
            </a:r>
            <a:r>
              <a:rPr lang="ru-RU" sz="2400" dirty="0"/>
              <a:t>Пасху и </a:t>
            </a:r>
            <a:r>
              <a:rPr lang="ru-RU" sz="2400" dirty="0" smtClean="0"/>
              <a:t>Рождество. </a:t>
            </a:r>
            <a:endParaRPr lang="ru-RU" sz="2400" dirty="0"/>
          </a:p>
          <a:p>
            <a:r>
              <a:rPr lang="ru-RU" sz="2400" dirty="0" smtClean="0"/>
              <a:t>(</a:t>
            </a:r>
            <a:r>
              <a:rPr lang="ru-RU" sz="2400" dirty="0"/>
              <a:t>экономический, социальный и культурный </a:t>
            </a:r>
            <a:r>
              <a:rPr lang="ru-RU" sz="2400" dirty="0" smtClean="0"/>
              <a:t>аспект)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1366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1046" y="-55657"/>
            <a:ext cx="6271792" cy="1905000"/>
          </a:xfrm>
        </p:spPr>
        <p:txBody>
          <a:bodyPr/>
          <a:lstStyle/>
          <a:p>
            <a:r>
              <a:rPr lang="ru-RU" dirty="0" err="1" smtClean="0"/>
              <a:t>Дарообмен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(локальные традиции)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478078" y="4149230"/>
            <a:ext cx="337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принципы </a:t>
            </a:r>
            <a:r>
              <a:rPr lang="ru-RU" dirty="0" smtClean="0"/>
              <a:t>взаимодействия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8508570" y="3285641"/>
            <a:ext cx="3146156" cy="130185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сегменты </a:t>
            </a:r>
            <a:r>
              <a:rPr lang="ru-RU" dirty="0"/>
              <a:t>социальной структуры</a:t>
            </a:r>
          </a:p>
        </p:txBody>
      </p:sp>
      <p:cxnSp>
        <p:nvCxnSpPr>
          <p:cNvPr id="6" name="Прямая соединительная линия 5"/>
          <p:cNvCxnSpPr>
            <a:endCxn id="4" idx="6"/>
          </p:cNvCxnSpPr>
          <p:nvPr/>
        </p:nvCxnSpPr>
        <p:spPr>
          <a:xfrm flipV="1">
            <a:off x="10399363" y="3936570"/>
            <a:ext cx="1255363" cy="15498"/>
          </a:xfrm>
          <a:prstGeom prst="line">
            <a:avLst/>
          </a:prstGeom>
          <a:ln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>
            <a:endCxn id="4" idx="5"/>
          </p:cNvCxnSpPr>
          <p:nvPr/>
        </p:nvCxnSpPr>
        <p:spPr>
          <a:xfrm>
            <a:off x="10383864" y="3967566"/>
            <a:ext cx="810118" cy="429279"/>
          </a:xfrm>
          <a:prstGeom prst="line">
            <a:avLst/>
          </a:prstGeom>
          <a:ln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>
            <a:endCxn id="4" idx="7"/>
          </p:cNvCxnSpPr>
          <p:nvPr/>
        </p:nvCxnSpPr>
        <p:spPr>
          <a:xfrm flipV="1">
            <a:off x="10399363" y="3476294"/>
            <a:ext cx="794619" cy="475774"/>
          </a:xfrm>
          <a:prstGeom prst="line">
            <a:avLst/>
          </a:prstGeom>
          <a:ln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803318" y="552950"/>
            <a:ext cx="224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Ритуал</a:t>
            </a:r>
          </a:p>
          <a:p>
            <a:pPr algn="ctr"/>
            <a:r>
              <a:rPr lang="ru-RU" dirty="0" smtClean="0"/>
              <a:t>(новые грани)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8834034" y="2240595"/>
            <a:ext cx="249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экономика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657768" y="5066024"/>
            <a:ext cx="3587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Система коммуникаций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0695933" y="2790210"/>
            <a:ext cx="154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брак</a:t>
            </a:r>
            <a:endParaRPr lang="ru-RU" dirty="0"/>
          </a:p>
        </p:txBody>
      </p:sp>
      <p:cxnSp>
        <p:nvCxnSpPr>
          <p:cNvPr id="18" name="Прямая со стрелкой 17"/>
          <p:cNvCxnSpPr>
            <a:stCxn id="3" idx="3"/>
            <a:endCxn id="4" idx="2"/>
          </p:cNvCxnSpPr>
          <p:nvPr/>
        </p:nvCxnSpPr>
        <p:spPr>
          <a:xfrm flipV="1">
            <a:off x="6856709" y="3936570"/>
            <a:ext cx="1651861" cy="397326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85807" y="1789403"/>
            <a:ext cx="4184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циркуляции имущества и людей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5235" y="3459570"/>
            <a:ext cx="5191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распределение и перераспределение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8082" y="5808462"/>
            <a:ext cx="11591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Mauss</a:t>
            </a:r>
            <a:r>
              <a:rPr lang="ru-RU" sz="1600" dirty="0"/>
              <a:t> М. </a:t>
            </a:r>
            <a:r>
              <a:rPr lang="en-US" sz="1600" dirty="0"/>
              <a:t>The Gift</a:t>
            </a:r>
            <a:r>
              <a:rPr lang="ru-RU" sz="1600" dirty="0"/>
              <a:t>. </a:t>
            </a:r>
            <a:r>
              <a:rPr lang="en-US" sz="1600" dirty="0"/>
              <a:t>The form and reason for exchange</a:t>
            </a:r>
            <a:r>
              <a:rPr lang="ru-RU" sz="1600" dirty="0"/>
              <a:t> </a:t>
            </a:r>
            <a:r>
              <a:rPr lang="en-US" sz="1600" dirty="0"/>
              <a:t>in archaic societies</a:t>
            </a:r>
            <a:r>
              <a:rPr lang="ru-RU" sz="1600" dirty="0"/>
              <a:t>. </a:t>
            </a:r>
            <a:r>
              <a:rPr lang="en-US" sz="1600" dirty="0"/>
              <a:t>London</a:t>
            </a:r>
            <a:r>
              <a:rPr lang="ru-RU" sz="1600" dirty="0"/>
              <a:t>; </a:t>
            </a:r>
            <a:r>
              <a:rPr lang="en-US" sz="1600" dirty="0"/>
              <a:t>New York</a:t>
            </a:r>
            <a:r>
              <a:rPr lang="ru-RU" sz="1600" dirty="0"/>
              <a:t>, 1990 (1925).</a:t>
            </a:r>
          </a:p>
          <a:p>
            <a:r>
              <a:rPr lang="ru-RU" sz="1600" dirty="0" err="1"/>
              <a:t>Мосс</a:t>
            </a:r>
            <a:r>
              <a:rPr lang="ru-RU" sz="1600" dirty="0"/>
              <a:t> М. Общества, обмен, личность. Труды по социальной антропологии. М. 1996., </a:t>
            </a:r>
          </a:p>
          <a:p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501906" y="1199281"/>
            <a:ext cx="73078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дар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270325" y="2108170"/>
            <a:ext cx="1499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механизм</a:t>
            </a:r>
            <a:endParaRPr lang="ru-RU" dirty="0"/>
          </a:p>
        </p:txBody>
      </p:sp>
      <p:cxnSp>
        <p:nvCxnSpPr>
          <p:cNvPr id="21" name="Прямая со стрелкой 20"/>
          <p:cNvCxnSpPr>
            <a:stCxn id="11" idx="2"/>
            <a:endCxn id="17" idx="0"/>
          </p:cNvCxnSpPr>
          <p:nvPr/>
        </p:nvCxnSpPr>
        <p:spPr>
          <a:xfrm flipH="1">
            <a:off x="7020014" y="1568613"/>
            <a:ext cx="847283" cy="53955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867296" y="2450047"/>
            <a:ext cx="113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условия</a:t>
            </a:r>
            <a:endParaRPr lang="ru-RU" dirty="0"/>
          </a:p>
        </p:txBody>
      </p:sp>
      <p:cxnSp>
        <p:nvCxnSpPr>
          <p:cNvPr id="29" name="Прямая со стрелкой 28"/>
          <p:cNvCxnSpPr>
            <a:stCxn id="11" idx="2"/>
            <a:endCxn id="26" idx="0"/>
          </p:cNvCxnSpPr>
          <p:nvPr/>
        </p:nvCxnSpPr>
        <p:spPr>
          <a:xfrm>
            <a:off x="7867297" y="1568613"/>
            <a:ext cx="568317" cy="881434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7" idx="1"/>
            <a:endCxn id="24" idx="2"/>
          </p:cNvCxnSpPr>
          <p:nvPr/>
        </p:nvCxnSpPr>
        <p:spPr>
          <a:xfrm flipH="1" flipV="1">
            <a:off x="3478079" y="2158735"/>
            <a:ext cx="2792246" cy="13410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26" idx="2"/>
            <a:endCxn id="25" idx="3"/>
          </p:cNvCxnSpPr>
          <p:nvPr/>
        </p:nvCxnSpPr>
        <p:spPr>
          <a:xfrm flipH="1">
            <a:off x="5967167" y="2819379"/>
            <a:ext cx="2468447" cy="82485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26" idx="2"/>
            <a:endCxn id="3" idx="3"/>
          </p:cNvCxnSpPr>
          <p:nvPr/>
        </p:nvCxnSpPr>
        <p:spPr>
          <a:xfrm flipH="1">
            <a:off x="6856709" y="2819379"/>
            <a:ext cx="1578905" cy="154898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26" idx="2"/>
            <a:endCxn id="15" idx="0"/>
          </p:cNvCxnSpPr>
          <p:nvPr/>
        </p:nvCxnSpPr>
        <p:spPr>
          <a:xfrm flipH="1">
            <a:off x="6451697" y="2819379"/>
            <a:ext cx="1983917" cy="224664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29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3777" y="2402573"/>
            <a:ext cx="10632378" cy="19050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Пасхальные обходы дворов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24898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986" y="0"/>
            <a:ext cx="9905998" cy="1905000"/>
          </a:xfrm>
        </p:spPr>
        <p:txBody>
          <a:bodyPr/>
          <a:lstStyle/>
          <a:p>
            <a:r>
              <a:rPr lang="ru-RU" dirty="0">
                <a:solidFill>
                  <a:schemeClr val="accent4">
                    <a:lumMod val="75000"/>
                  </a:schemeClr>
                </a:solidFill>
                <a:effectLst/>
              </a:rPr>
              <a:t>«Это был коронный номер»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969" y="1704814"/>
            <a:ext cx="1168572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«Раньше перед Пасхой [ходили. – Е.С.]. Еще бедных было много – старушек-то бедных. Вот, </a:t>
            </a:r>
            <a:r>
              <a:rPr lang="ru-RU" sz="2000" dirty="0" err="1"/>
              <a:t>кажной</a:t>
            </a:r>
            <a:r>
              <a:rPr lang="ru-RU" sz="2000" dirty="0"/>
              <a:t>, кто побогаче был, выделяет там рыбы, молоко, муку. Вот, носят старушкам этим перед </a:t>
            </a:r>
            <a:r>
              <a:rPr lang="ru-RU" sz="2000" dirty="0" err="1"/>
              <a:t>Паской</a:t>
            </a:r>
            <a:r>
              <a:rPr lang="ru-RU" sz="2000" dirty="0"/>
              <a:t>. Все пополняют. А теперь, ничего [традиция не сохранилась. – Е.С.]. Да, нас загоняли. Дадут там творог, молоко. Неси той бабушке. Несёшь. Рыбу, картошку. Она бедная, надо ей отнести. Мяса там кусочек, у кого мясо есть. – Этой бабушке отнесите, у нее нету. По деревне много было нас – </a:t>
            </a:r>
            <a:r>
              <a:rPr lang="ru-RU" sz="2000" dirty="0" err="1"/>
              <a:t>ганяли</a:t>
            </a:r>
            <a:r>
              <a:rPr lang="ru-RU" sz="2000" dirty="0"/>
              <a:t>, </a:t>
            </a:r>
            <a:r>
              <a:rPr lang="ru-RU" sz="2000" dirty="0" err="1"/>
              <a:t>ганяли</a:t>
            </a:r>
            <a:r>
              <a:rPr lang="ru-RU" sz="2000" dirty="0"/>
              <a:t> родители. Как бы от доброты душевной. Это был коронный номер</a:t>
            </a:r>
            <a:r>
              <a:rPr lang="ru-RU" sz="2000" dirty="0" smtClean="0"/>
              <a:t>».</a:t>
            </a:r>
          </a:p>
          <a:p>
            <a:pPr algn="just"/>
            <a:endParaRPr lang="ru-RU" dirty="0"/>
          </a:p>
          <a:p>
            <a:pPr algn="just"/>
            <a:r>
              <a:rPr lang="ru-RU" sz="1400" dirty="0"/>
              <a:t>АФЭЦ ОАФ: 7680, Инф.: Андреева Мария </a:t>
            </a:r>
            <a:r>
              <a:rPr lang="ru-RU" sz="1400" dirty="0" err="1"/>
              <a:t>Евдокимовна</a:t>
            </a:r>
            <a:r>
              <a:rPr lang="ru-RU" sz="1400" dirty="0"/>
              <a:t>, 1921 г.р., Орлова Эльвира Ивановна, 1944 </a:t>
            </a:r>
            <a:r>
              <a:rPr lang="ru-RU" sz="1400" dirty="0" err="1"/>
              <a:t>г.р</a:t>
            </a:r>
            <a:r>
              <a:rPr lang="ru-RU" sz="1400" dirty="0"/>
              <a:t>, 2007.</a:t>
            </a:r>
          </a:p>
          <a:p>
            <a:pPr algn="just"/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74986" y="4721024"/>
            <a:ext cx="4251997" cy="5793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smtClean="0">
                <a:effectLst/>
              </a:rPr>
              <a:t>Этикетные нормы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19932" y="5532895"/>
            <a:ext cx="9761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Нюхча, </a:t>
            </a:r>
            <a:r>
              <a:rPr lang="ru-RU" dirty="0" err="1" smtClean="0"/>
              <a:t>Шуерецкое</a:t>
            </a:r>
            <a:r>
              <a:rPr lang="ru-RU" dirty="0" smtClean="0"/>
              <a:t> (Поморский берег) – обходы с утра до обеда</a:t>
            </a:r>
          </a:p>
          <a:p>
            <a:r>
              <a:rPr lang="ru-RU" dirty="0" err="1" smtClean="0"/>
              <a:t>Гридино</a:t>
            </a:r>
            <a:r>
              <a:rPr lang="ru-RU" dirty="0" smtClean="0"/>
              <a:t> (</a:t>
            </a:r>
            <a:r>
              <a:rPr lang="ru-RU" dirty="0" err="1" smtClean="0"/>
              <a:t>Кемский</a:t>
            </a:r>
            <a:r>
              <a:rPr lang="ru-RU" dirty="0" smtClean="0"/>
              <a:t> берег) – обходы ночью, до рассвета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203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3471" y="0"/>
            <a:ext cx="723771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</a:t>
            </a:r>
            <a:r>
              <a:rPr lang="ru-RU" sz="2800" dirty="0" smtClean="0"/>
              <a:t>олевые </a:t>
            </a:r>
            <a:r>
              <a:rPr lang="ru-RU" sz="2800" dirty="0"/>
              <a:t>материалы автора, </a:t>
            </a:r>
            <a:endParaRPr lang="ru-RU" sz="2800" dirty="0" smtClean="0"/>
          </a:p>
          <a:p>
            <a:endParaRPr lang="ru-RU" dirty="0"/>
          </a:p>
          <a:p>
            <a:r>
              <a:rPr lang="ru-RU" dirty="0" smtClean="0"/>
              <a:t>Беломорский, </a:t>
            </a:r>
            <a:r>
              <a:rPr lang="ru-RU" dirty="0" err="1" smtClean="0"/>
              <a:t>Кемский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 smtClean="0"/>
              <a:t>Лоухский</a:t>
            </a:r>
            <a:r>
              <a:rPr lang="ru-RU" dirty="0" smtClean="0"/>
              <a:t> </a:t>
            </a:r>
          </a:p>
          <a:p>
            <a:r>
              <a:rPr lang="ru-RU" dirty="0" smtClean="0"/>
              <a:t>районы </a:t>
            </a:r>
            <a:r>
              <a:rPr lang="ru-RU" dirty="0"/>
              <a:t>Белого моря </a:t>
            </a:r>
          </a:p>
          <a:p>
            <a:r>
              <a:rPr lang="ru-RU" dirty="0" smtClean="0"/>
              <a:t> 2005--2011 год</a:t>
            </a:r>
          </a:p>
          <a:p>
            <a:endParaRPr lang="ru-RU" dirty="0"/>
          </a:p>
          <a:p>
            <a:r>
              <a:rPr lang="ru-RU" dirty="0" smtClean="0"/>
              <a:t> </a:t>
            </a:r>
            <a:r>
              <a:rPr lang="ru-RU" dirty="0"/>
              <a:t>– преимущественно, интервью </a:t>
            </a:r>
            <a:endParaRPr lang="ru-RU" dirty="0" smtClean="0"/>
          </a:p>
          <a:p>
            <a:r>
              <a:rPr lang="ru-RU" dirty="0" smtClean="0"/>
              <a:t>и </a:t>
            </a:r>
            <a:r>
              <a:rPr lang="ru-RU" dirty="0"/>
              <a:t>фрагментарные реконструкции </a:t>
            </a:r>
            <a:endParaRPr lang="ru-RU" dirty="0" smtClean="0"/>
          </a:p>
          <a:p>
            <a:r>
              <a:rPr lang="ru-RU" dirty="0" smtClean="0"/>
              <a:t>(</a:t>
            </a:r>
            <a:r>
              <a:rPr lang="ru-RU" dirty="0"/>
              <a:t>воспроизведение отдельных </a:t>
            </a:r>
            <a:endParaRPr lang="ru-RU" dirty="0" smtClean="0"/>
          </a:p>
          <a:p>
            <a:r>
              <a:rPr lang="ru-RU" dirty="0" smtClean="0"/>
              <a:t>элементов </a:t>
            </a:r>
            <a:r>
              <a:rPr lang="ru-RU" dirty="0"/>
              <a:t>обрядовых практик)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84" y="650930"/>
            <a:ext cx="7310663" cy="560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8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497" y="361627"/>
            <a:ext cx="5197394" cy="1033220"/>
          </a:xfrm>
        </p:spPr>
        <p:txBody>
          <a:bodyPr/>
          <a:lstStyle/>
          <a:p>
            <a:r>
              <a:rPr lang="ru-RU" dirty="0">
                <a:solidFill>
                  <a:schemeClr val="accent4">
                    <a:lumMod val="75000"/>
                  </a:schemeClr>
                </a:solidFill>
                <a:effectLst/>
              </a:rPr>
              <a:t>«Темна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effectLst/>
              </a:rPr>
              <a:t>милостина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effectLst/>
              </a:rPr>
              <a:t>»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497" y="1596325"/>
            <a:ext cx="11437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Приготовление выпечки до 12 ночи в субботу на страстной (ночью с субботы на воскресенье)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5536" y="2167135"/>
            <a:ext cx="114587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/>
              <a:t>«ждёшь </a:t>
            </a:r>
            <a:r>
              <a:rPr lang="ru-RU" sz="2000" dirty="0"/>
              <a:t>– когда из печки всё вынут. Вроде попробуешь, потом идёшь </a:t>
            </a:r>
            <a:r>
              <a:rPr lang="ru-RU" sz="2000" dirty="0" err="1"/>
              <a:t>милостину</a:t>
            </a:r>
            <a:r>
              <a:rPr lang="ru-RU" sz="2000" dirty="0"/>
              <a:t> несёшь, потом на крест солнце караулить. Целый день (ночь). Мы и не спим. &lt;…&gt; Нас </a:t>
            </a:r>
            <a:r>
              <a:rPr lang="ru-RU" sz="2000" u="sng" dirty="0"/>
              <a:t>детей заставляли в Пасху ходить «</a:t>
            </a:r>
            <a:r>
              <a:rPr lang="ru-RU" sz="2000" u="sng" dirty="0" err="1"/>
              <a:t>милостину</a:t>
            </a:r>
            <a:r>
              <a:rPr lang="ru-RU" sz="2000" u="sng" dirty="0"/>
              <a:t>» привязывать</a:t>
            </a:r>
            <a:r>
              <a:rPr lang="ru-RU" sz="2000" dirty="0"/>
              <a:t> тем </a:t>
            </a:r>
            <a:r>
              <a:rPr lang="ru-RU" sz="2000" u="sng" dirty="0"/>
              <a:t>бедным или старым</a:t>
            </a:r>
            <a:r>
              <a:rPr lang="ru-RU" sz="2000" dirty="0"/>
              <a:t>, которым нечего спечь</a:t>
            </a:r>
            <a:r>
              <a:rPr lang="ru-RU" sz="2000" dirty="0" smtClean="0"/>
              <a:t>»</a:t>
            </a:r>
          </a:p>
          <a:p>
            <a:endParaRPr lang="ru-RU" sz="2000" dirty="0"/>
          </a:p>
          <a:p>
            <a:r>
              <a:rPr lang="ru-RU" sz="1400" dirty="0" smtClean="0"/>
              <a:t>ПМА</a:t>
            </a:r>
            <a:r>
              <a:rPr lang="ru-RU" sz="1400" dirty="0"/>
              <a:t>, АФ: 0683, Инф. Анна Павловна Кузнецова 1955 г.р., запись в Санкт-Петербурге, 2009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66497" y="4401519"/>
            <a:ext cx="114377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«В Пасху </a:t>
            </a:r>
            <a:r>
              <a:rPr lang="ru-RU" sz="2000" i="1" u="sng" dirty="0"/>
              <a:t>темну </a:t>
            </a:r>
            <a:r>
              <a:rPr lang="ru-RU" sz="2000" i="1" u="sng" dirty="0" err="1"/>
              <a:t>милостину</a:t>
            </a:r>
            <a:r>
              <a:rPr lang="ru-RU" sz="2000" u="sng" dirty="0"/>
              <a:t> к дверям привязывают</a:t>
            </a:r>
            <a:r>
              <a:rPr lang="ru-RU" sz="2000" dirty="0"/>
              <a:t>. Сверточек положат там &lt;…&gt; </a:t>
            </a:r>
            <a:r>
              <a:rPr lang="ru-RU" sz="2000" i="1" dirty="0"/>
              <a:t>чтобы не знали, чтоб Христа ради</a:t>
            </a:r>
            <a:r>
              <a:rPr lang="ru-RU" sz="2000" dirty="0"/>
              <a:t>. Угощения, пирогов. Вот, что там есть. Ночью, после двенадцати, вот и </a:t>
            </a:r>
            <a:r>
              <a:rPr lang="ru-RU" sz="2000" u="sng" dirty="0"/>
              <a:t>считается темная </a:t>
            </a:r>
            <a:r>
              <a:rPr lang="ru-RU" sz="2000" u="sng" dirty="0" err="1"/>
              <a:t>милостина</a:t>
            </a:r>
            <a:r>
              <a:rPr lang="ru-RU" sz="2000" u="sng" dirty="0"/>
              <a:t>, чтобы не знали кто</a:t>
            </a:r>
            <a:r>
              <a:rPr lang="ru-RU" sz="2000" dirty="0"/>
              <a:t>». </a:t>
            </a:r>
            <a:endParaRPr lang="ru-RU" sz="2000" dirty="0" smtClean="0"/>
          </a:p>
          <a:p>
            <a:endParaRPr lang="ru-RU" dirty="0"/>
          </a:p>
          <a:p>
            <a:r>
              <a:rPr lang="ru-RU" sz="1400" dirty="0"/>
              <a:t>АФЭЦ ОАФ: 7678, Инф.: Мария Андреевна Власова, 1949 г.р., Антонина Митрофановна </a:t>
            </a:r>
            <a:r>
              <a:rPr lang="ru-RU" sz="1400" dirty="0" err="1"/>
              <a:t>Мехнина</a:t>
            </a:r>
            <a:r>
              <a:rPr lang="ru-RU" sz="1400" dirty="0"/>
              <a:t>, 1937 г.р., Любовь </a:t>
            </a:r>
            <a:r>
              <a:rPr lang="ru-RU" sz="1400" dirty="0" err="1"/>
              <a:t>Феоктистовна</a:t>
            </a:r>
            <a:r>
              <a:rPr lang="ru-RU" sz="1400" dirty="0"/>
              <a:t> Коновалова, 1937 г.р., Валентина </a:t>
            </a:r>
            <a:r>
              <a:rPr lang="ru-RU" sz="1400" dirty="0" err="1"/>
              <a:t>Мартемьяновна</a:t>
            </a:r>
            <a:r>
              <a:rPr lang="ru-RU" sz="1400" dirty="0"/>
              <a:t> Гашкова, 1939 г.р., Ольга Ивановна </a:t>
            </a:r>
            <a:r>
              <a:rPr lang="ru-RU" sz="1400" dirty="0" err="1"/>
              <a:t>Мехнина</a:t>
            </a:r>
            <a:r>
              <a:rPr lang="ru-RU" sz="1400" dirty="0"/>
              <a:t>, 1934 г.р., Вера Николаевна Коновалова, 1940 г.р., Республика Карелия, </a:t>
            </a:r>
            <a:r>
              <a:rPr lang="ru-RU" sz="1400" dirty="0" err="1"/>
              <a:t>Кемский</a:t>
            </a:r>
            <a:r>
              <a:rPr lang="ru-RU" sz="1400" dirty="0"/>
              <a:t> район, д. </a:t>
            </a:r>
            <a:r>
              <a:rPr lang="ru-RU" sz="1400" dirty="0" err="1"/>
              <a:t>Гридино</a:t>
            </a:r>
            <a:r>
              <a:rPr lang="ru-RU" sz="1400" dirty="0"/>
              <a:t>, 2007.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848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495" y="197490"/>
            <a:ext cx="9905998" cy="1048719"/>
          </a:xfrm>
        </p:spPr>
        <p:txBody>
          <a:bodyPr/>
          <a:lstStyle/>
          <a:p>
            <a:r>
              <a:rPr lang="ru-RU" dirty="0">
                <a:solidFill>
                  <a:schemeClr val="accent4">
                    <a:lumMod val="75000"/>
                  </a:schemeClr>
                </a:solidFill>
                <a:effectLst/>
              </a:rPr>
              <a:t>Направленность детских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обходов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308" y="2169764"/>
            <a:ext cx="1182520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«Раньше перед Пасхой еще бедных было много – старушек-то бедных. Вот, </a:t>
            </a:r>
            <a:r>
              <a:rPr lang="ru-RU" dirty="0" err="1"/>
              <a:t>кажной</a:t>
            </a:r>
            <a:r>
              <a:rPr lang="ru-RU" dirty="0"/>
              <a:t>, </a:t>
            </a:r>
            <a:r>
              <a:rPr lang="ru-RU" u="sng" dirty="0"/>
              <a:t>кто побогаче был, выделяет там рыбы там, молоко, муку</a:t>
            </a:r>
            <a:r>
              <a:rPr lang="ru-RU" dirty="0"/>
              <a:t>. Вот</a:t>
            </a:r>
            <a:r>
              <a:rPr lang="ru-RU" u="sng" dirty="0"/>
              <a:t>, </a:t>
            </a:r>
            <a:r>
              <a:rPr lang="ru-RU" i="1" u="sng" dirty="0"/>
              <a:t>носят старушкам</a:t>
            </a:r>
            <a:r>
              <a:rPr lang="ru-RU" u="sng" dirty="0"/>
              <a:t> </a:t>
            </a:r>
            <a:r>
              <a:rPr lang="ru-RU" dirty="0"/>
              <a:t>этим перед </a:t>
            </a:r>
            <a:r>
              <a:rPr lang="ru-RU" dirty="0" err="1"/>
              <a:t>Паской</a:t>
            </a:r>
            <a:r>
              <a:rPr lang="ru-RU" dirty="0"/>
              <a:t>», «[несут. – Е.С.] </a:t>
            </a:r>
            <a:r>
              <a:rPr lang="ru-RU" u="sng" dirty="0"/>
              <a:t>тому, кто победнее</a:t>
            </a:r>
            <a:r>
              <a:rPr lang="ru-RU" dirty="0" smtClean="0"/>
              <a:t>»</a:t>
            </a:r>
          </a:p>
          <a:p>
            <a:endParaRPr lang="ru-RU" dirty="0" smtClean="0"/>
          </a:p>
          <a:p>
            <a:r>
              <a:rPr lang="ru-RU" sz="1400" dirty="0" smtClean="0"/>
              <a:t>АФЭЦ </a:t>
            </a:r>
            <a:r>
              <a:rPr lang="ru-RU" sz="1400" dirty="0"/>
              <a:t>ОАФ: 7680, Инф.: Андреева Мария </a:t>
            </a:r>
            <a:r>
              <a:rPr lang="ru-RU" sz="1400" dirty="0" err="1"/>
              <a:t>Евдокимовна</a:t>
            </a:r>
            <a:r>
              <a:rPr lang="ru-RU" sz="1400" dirty="0"/>
              <a:t>, 1921 г.р., Орлова Эльвира Ивановна, 1944 </a:t>
            </a:r>
            <a:r>
              <a:rPr lang="ru-RU" sz="1400" dirty="0" err="1"/>
              <a:t>г.р</a:t>
            </a:r>
            <a:r>
              <a:rPr lang="ru-RU" sz="1400" dirty="0"/>
              <a:t>, 2007.</a:t>
            </a:r>
          </a:p>
          <a:p>
            <a:r>
              <a:rPr lang="ru-RU" sz="1400" dirty="0"/>
              <a:t>АФЭЦ ОАФ: 7678, Инф.: Мария Андреевна Власова, 1949 г.р., Антонина Митрофановна </a:t>
            </a:r>
            <a:r>
              <a:rPr lang="ru-RU" sz="1400" dirty="0" err="1"/>
              <a:t>Мехнина</a:t>
            </a:r>
            <a:r>
              <a:rPr lang="ru-RU" sz="1400" dirty="0"/>
              <a:t>, 1937 г.р., Любовь </a:t>
            </a:r>
            <a:r>
              <a:rPr lang="ru-RU" sz="1400" dirty="0" err="1"/>
              <a:t>Феоктистовна</a:t>
            </a:r>
            <a:r>
              <a:rPr lang="ru-RU" sz="1400" dirty="0"/>
              <a:t> Коновалова, 1937 г.р., Валентина </a:t>
            </a:r>
            <a:r>
              <a:rPr lang="ru-RU" sz="1400" dirty="0" err="1"/>
              <a:t>Мартемьяновна</a:t>
            </a:r>
            <a:r>
              <a:rPr lang="ru-RU" sz="1400" dirty="0"/>
              <a:t> Гашкова, 1939 г.р., Ольга Ивановна </a:t>
            </a:r>
            <a:r>
              <a:rPr lang="ru-RU" sz="1400" dirty="0" err="1"/>
              <a:t>Мехнина</a:t>
            </a:r>
            <a:r>
              <a:rPr lang="ru-RU" sz="1400" dirty="0"/>
              <a:t>, 1934 г.р., Вера Николаевна Коновалова, 1940 г.р., Республика Карелия, </a:t>
            </a:r>
            <a:r>
              <a:rPr lang="ru-RU" sz="1400" dirty="0" err="1"/>
              <a:t>Кемский</a:t>
            </a:r>
            <a:r>
              <a:rPr lang="ru-RU" sz="1400" dirty="0"/>
              <a:t> район, д. </a:t>
            </a:r>
            <a:r>
              <a:rPr lang="ru-RU" sz="1400" dirty="0" err="1"/>
              <a:t>Гридино</a:t>
            </a:r>
            <a:r>
              <a:rPr lang="ru-RU" sz="1400" dirty="0"/>
              <a:t>, 2007.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97308" y="4772337"/>
            <a:ext cx="119946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«бедным или старым, которым нечего спечь &lt;…&gt; </a:t>
            </a:r>
            <a:r>
              <a:rPr lang="ru-RU" u="sng" dirty="0"/>
              <a:t>Если уже знают, что бедный</a:t>
            </a:r>
            <a:r>
              <a:rPr lang="ru-RU" dirty="0"/>
              <a:t>, а </a:t>
            </a:r>
            <a:r>
              <a:rPr lang="ru-RU" u="sng" dirty="0"/>
              <a:t>если состоятельные</a:t>
            </a:r>
            <a:r>
              <a:rPr lang="ru-RU" dirty="0"/>
              <a:t>, так к нам </a:t>
            </a:r>
            <a:r>
              <a:rPr lang="ru-RU" u="sng" dirty="0"/>
              <a:t>не придут, не привяжут</a:t>
            </a:r>
            <a:r>
              <a:rPr lang="ru-RU" dirty="0"/>
              <a:t>». </a:t>
            </a:r>
            <a:endParaRPr lang="ru-RU" dirty="0" smtClean="0"/>
          </a:p>
          <a:p>
            <a:endParaRPr lang="ru-RU" dirty="0"/>
          </a:p>
          <a:p>
            <a:r>
              <a:rPr lang="ru-RU" sz="1400" dirty="0" smtClean="0"/>
              <a:t>ПМА</a:t>
            </a:r>
            <a:r>
              <a:rPr lang="ru-RU" sz="1400" dirty="0"/>
              <a:t>, АФ: 0683, Инф. Анна Павловна Кузнецова 1955 г.р., запись в Санкт-Петербурге, 2009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5844" y="1417526"/>
            <a:ext cx="3797085" cy="52694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Состоятельные хозяева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64644" y="1416387"/>
            <a:ext cx="3797085" cy="526942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Бедные, одинокие</a:t>
            </a:r>
          </a:p>
        </p:txBody>
      </p:sp>
      <p:cxnSp>
        <p:nvCxnSpPr>
          <p:cNvPr id="10" name="Прямая со стрелкой 9"/>
          <p:cNvCxnSpPr>
            <a:stCxn id="5" idx="3"/>
            <a:endCxn id="7" idx="1"/>
          </p:cNvCxnSpPr>
          <p:nvPr/>
        </p:nvCxnSpPr>
        <p:spPr>
          <a:xfrm flipV="1">
            <a:off x="5222929" y="1679858"/>
            <a:ext cx="1841715" cy="1139"/>
          </a:xfrm>
          <a:prstGeom prst="straightConnector1">
            <a:avLst/>
          </a:prstGeom>
          <a:ln w="28575"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97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6612" y="101280"/>
            <a:ext cx="9905998" cy="909234"/>
          </a:xfrm>
        </p:spPr>
        <p:txBody>
          <a:bodyPr/>
          <a:lstStyle/>
          <a:p>
            <a:r>
              <a:rPr lang="ru-RU" dirty="0">
                <a:solidFill>
                  <a:schemeClr val="accent4">
                    <a:lumMod val="75000"/>
                  </a:schemeClr>
                </a:solidFill>
                <a:effectLst/>
              </a:rPr>
              <a:t>Направленность детских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обходов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161293" y="1191057"/>
            <a:ext cx="3781586" cy="79041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Распорядитель</a:t>
            </a:r>
          </a:p>
          <a:p>
            <a:pPr algn="ctr"/>
            <a:r>
              <a:rPr lang="ru-RU" dirty="0" smtClean="0"/>
              <a:t>(хозяйка)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4471260" y="2468105"/>
            <a:ext cx="3161654" cy="1115878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круг </a:t>
            </a:r>
            <a:r>
              <a:rPr lang="ru-RU" dirty="0" err="1"/>
              <a:t>дарополучателей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61634" y="2012840"/>
            <a:ext cx="2355742" cy="79041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Дар</a:t>
            </a:r>
          </a:p>
          <a:p>
            <a:pPr algn="ctr"/>
            <a:r>
              <a:rPr lang="ru-RU" dirty="0" smtClean="0"/>
              <a:t>(угощение)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725543" y="2803254"/>
            <a:ext cx="2107769" cy="546319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маршрут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843578" y="4062930"/>
            <a:ext cx="4417017" cy="60443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Одинокие, нуждающиеся старики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275735" y="3953038"/>
            <a:ext cx="2293750" cy="60443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Территориальная близость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23986" y="5005953"/>
            <a:ext cx="6013343" cy="1723549"/>
          </a:xfrm>
          <a:prstGeom prst="rect">
            <a:avLst/>
          </a:prstGeom>
          <a:noFill/>
          <a:ln>
            <a:solidFill>
              <a:schemeClr val="tx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«– </a:t>
            </a:r>
            <a:r>
              <a:rPr lang="ru-RU" sz="2000" u="sng" dirty="0"/>
              <a:t>Этой бабушке </a:t>
            </a:r>
            <a:r>
              <a:rPr lang="ru-RU" sz="2000" dirty="0"/>
              <a:t>отнесите, у нее нету. &lt;…&gt; – Молока неси </a:t>
            </a:r>
            <a:r>
              <a:rPr lang="ru-RU" sz="2000" u="sng" dirty="0"/>
              <a:t>той бабушке</a:t>
            </a:r>
            <a:r>
              <a:rPr lang="ru-RU" sz="2000" dirty="0"/>
              <a:t>. Несёшь. Рыбу, картошку. </a:t>
            </a:r>
            <a:r>
              <a:rPr lang="ru-RU" sz="2000" u="sng" dirty="0"/>
              <a:t>Она бедная, ей отнеси</a:t>
            </a:r>
            <a:r>
              <a:rPr lang="ru-RU" sz="2000" dirty="0"/>
              <a:t>». </a:t>
            </a:r>
            <a:endParaRPr lang="ru-RU" sz="2000" dirty="0" smtClean="0"/>
          </a:p>
          <a:p>
            <a:pPr algn="just"/>
            <a:endParaRPr lang="ru-RU" dirty="0"/>
          </a:p>
          <a:p>
            <a:pPr algn="just"/>
            <a:r>
              <a:rPr lang="ru-RU" sz="1400" dirty="0" smtClean="0"/>
              <a:t>АФЭЦ </a:t>
            </a:r>
            <a:r>
              <a:rPr lang="ru-RU" sz="1400" dirty="0"/>
              <a:t>ОАФ: 7680, Инф.: Андреева Мария </a:t>
            </a:r>
            <a:r>
              <a:rPr lang="ru-RU" sz="1400" dirty="0" err="1"/>
              <a:t>Евдокимовна</a:t>
            </a:r>
            <a:r>
              <a:rPr lang="ru-RU" sz="1400" dirty="0"/>
              <a:t>, 1921 г.р., Орлова Эльвира Ивановна, 1944 </a:t>
            </a:r>
            <a:r>
              <a:rPr lang="ru-RU" sz="1400" dirty="0" err="1"/>
              <a:t>г.р</a:t>
            </a:r>
            <a:r>
              <a:rPr lang="ru-RU" sz="1400" dirty="0"/>
              <a:t>, 2007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447295" y="4944398"/>
            <a:ext cx="5656880" cy="1846659"/>
          </a:xfrm>
          <a:prstGeom prst="rect">
            <a:avLst/>
          </a:prstGeom>
          <a:noFill/>
          <a:ln>
            <a:solidFill>
              <a:schemeClr val="tx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«</a:t>
            </a:r>
            <a:r>
              <a:rPr lang="ru-RU" sz="2000" u="sng" dirty="0"/>
              <a:t>своему</a:t>
            </a:r>
            <a:r>
              <a:rPr lang="ru-RU" sz="2000" dirty="0"/>
              <a:t>, </a:t>
            </a:r>
            <a:r>
              <a:rPr lang="ru-RU" sz="2000" u="sng" dirty="0"/>
              <a:t>кто поближе</a:t>
            </a:r>
            <a:r>
              <a:rPr lang="ru-RU" sz="2000" dirty="0"/>
              <a:t>: понужнее живешь, и уже несешь, </a:t>
            </a:r>
            <a:r>
              <a:rPr lang="ru-RU" sz="2000" dirty="0" err="1"/>
              <a:t>милостину</a:t>
            </a:r>
            <a:r>
              <a:rPr lang="ru-RU" sz="2000" dirty="0"/>
              <a:t> несешь» </a:t>
            </a:r>
            <a:endParaRPr lang="ru-RU" sz="2000" dirty="0" smtClean="0"/>
          </a:p>
          <a:p>
            <a:endParaRPr lang="ru-RU" dirty="0" smtClean="0"/>
          </a:p>
          <a:p>
            <a:r>
              <a:rPr lang="ru-RU" sz="1400" dirty="0" smtClean="0"/>
              <a:t>АФЭЦ </a:t>
            </a:r>
            <a:r>
              <a:rPr lang="ru-RU" sz="1400" dirty="0"/>
              <a:t>ОАФ: 7678, Инф.: </a:t>
            </a:r>
            <a:r>
              <a:rPr lang="ru-RU" sz="1400" dirty="0" smtClean="0"/>
              <a:t>М.А. </a:t>
            </a:r>
            <a:r>
              <a:rPr lang="ru-RU" sz="1400" dirty="0"/>
              <a:t>Власова, 1949 г.р., </a:t>
            </a:r>
            <a:r>
              <a:rPr lang="ru-RU" sz="1400" dirty="0" smtClean="0"/>
              <a:t>А.М, </a:t>
            </a:r>
            <a:r>
              <a:rPr lang="ru-RU" sz="1400" dirty="0" err="1"/>
              <a:t>Мехнина</a:t>
            </a:r>
            <a:r>
              <a:rPr lang="ru-RU" sz="1400" dirty="0"/>
              <a:t>, 1937 г.р., </a:t>
            </a:r>
            <a:r>
              <a:rPr lang="ru-RU" sz="1400" dirty="0" smtClean="0"/>
              <a:t>Л.Ф. Коновалова</a:t>
            </a:r>
            <a:r>
              <a:rPr lang="ru-RU" sz="1400" dirty="0"/>
              <a:t>, 1937 г.р., </a:t>
            </a:r>
            <a:r>
              <a:rPr lang="ru-RU" sz="1400" dirty="0" smtClean="0"/>
              <a:t>В.М. </a:t>
            </a:r>
            <a:r>
              <a:rPr lang="ru-RU" sz="1400" dirty="0"/>
              <a:t>Гашкова, 1939 г.р., </a:t>
            </a:r>
            <a:r>
              <a:rPr lang="ru-RU" sz="1400" dirty="0" err="1" smtClean="0"/>
              <a:t>О.И.Мехнина</a:t>
            </a:r>
            <a:r>
              <a:rPr lang="ru-RU" sz="1400" dirty="0"/>
              <a:t>, 1934 г.р., </a:t>
            </a:r>
            <a:r>
              <a:rPr lang="ru-RU" sz="1400" dirty="0" smtClean="0"/>
              <a:t>В.Н. Коновалова</a:t>
            </a:r>
            <a:r>
              <a:rPr lang="ru-RU" sz="1400" dirty="0"/>
              <a:t>, 1940 г.р., Республика Карелия, </a:t>
            </a:r>
            <a:r>
              <a:rPr lang="ru-RU" sz="1400" dirty="0" err="1"/>
              <a:t>Кемский</a:t>
            </a:r>
            <a:r>
              <a:rPr lang="ru-RU" sz="1400" dirty="0"/>
              <a:t> район, д. </a:t>
            </a:r>
            <a:r>
              <a:rPr lang="ru-RU" sz="1400" dirty="0" err="1"/>
              <a:t>Гридино</a:t>
            </a:r>
            <a:r>
              <a:rPr lang="ru-RU" sz="1400" dirty="0"/>
              <a:t>, 2007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cxnSp>
        <p:nvCxnSpPr>
          <p:cNvPr id="12" name="Прямая со стрелкой 11"/>
          <p:cNvCxnSpPr>
            <a:stCxn id="3" idx="2"/>
            <a:endCxn id="4" idx="0"/>
          </p:cNvCxnSpPr>
          <p:nvPr/>
        </p:nvCxnSpPr>
        <p:spPr>
          <a:xfrm>
            <a:off x="6052086" y="1981471"/>
            <a:ext cx="1" cy="486634"/>
          </a:xfrm>
          <a:prstGeom prst="straightConnector1">
            <a:avLst/>
          </a:prstGeom>
          <a:ln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3" idx="2"/>
            <a:endCxn id="6" idx="0"/>
          </p:cNvCxnSpPr>
          <p:nvPr/>
        </p:nvCxnSpPr>
        <p:spPr>
          <a:xfrm>
            <a:off x="6052086" y="1981471"/>
            <a:ext cx="3727342" cy="821783"/>
          </a:xfrm>
          <a:prstGeom prst="straightConnector1">
            <a:avLst/>
          </a:prstGeom>
          <a:ln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3" idx="2"/>
            <a:endCxn id="5" idx="3"/>
          </p:cNvCxnSpPr>
          <p:nvPr/>
        </p:nvCxnSpPr>
        <p:spPr>
          <a:xfrm flipH="1">
            <a:off x="3417376" y="1981471"/>
            <a:ext cx="2634710" cy="426576"/>
          </a:xfrm>
          <a:prstGeom prst="straightConnector1">
            <a:avLst/>
          </a:prstGeom>
          <a:ln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4" idx="4"/>
            <a:endCxn id="7" idx="0"/>
          </p:cNvCxnSpPr>
          <p:nvPr/>
        </p:nvCxnSpPr>
        <p:spPr>
          <a:xfrm>
            <a:off x="6052087" y="3583983"/>
            <a:ext cx="0" cy="478947"/>
          </a:xfrm>
          <a:prstGeom prst="straightConnector1">
            <a:avLst/>
          </a:prstGeom>
          <a:ln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4" idx="4"/>
          </p:cNvCxnSpPr>
          <p:nvPr/>
        </p:nvCxnSpPr>
        <p:spPr>
          <a:xfrm flipH="1">
            <a:off x="4835471" y="3583983"/>
            <a:ext cx="1216616" cy="478947"/>
          </a:xfrm>
          <a:prstGeom prst="straightConnector1">
            <a:avLst/>
          </a:prstGeom>
          <a:ln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4" idx="4"/>
          </p:cNvCxnSpPr>
          <p:nvPr/>
        </p:nvCxnSpPr>
        <p:spPr>
          <a:xfrm flipH="1">
            <a:off x="3843578" y="3583983"/>
            <a:ext cx="2208509" cy="478947"/>
          </a:xfrm>
          <a:prstGeom prst="straightConnector1">
            <a:avLst/>
          </a:prstGeom>
          <a:ln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4" idx="4"/>
          </p:cNvCxnSpPr>
          <p:nvPr/>
        </p:nvCxnSpPr>
        <p:spPr>
          <a:xfrm>
            <a:off x="6052087" y="3583983"/>
            <a:ext cx="1387099" cy="478947"/>
          </a:xfrm>
          <a:prstGeom prst="straightConnector1">
            <a:avLst/>
          </a:prstGeom>
          <a:ln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4" idx="4"/>
          </p:cNvCxnSpPr>
          <p:nvPr/>
        </p:nvCxnSpPr>
        <p:spPr>
          <a:xfrm>
            <a:off x="6052087" y="3583983"/>
            <a:ext cx="2208508" cy="478947"/>
          </a:xfrm>
          <a:prstGeom prst="straightConnector1">
            <a:avLst/>
          </a:prstGeom>
          <a:ln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6" idx="2"/>
            <a:endCxn id="8" idx="0"/>
          </p:cNvCxnSpPr>
          <p:nvPr/>
        </p:nvCxnSpPr>
        <p:spPr>
          <a:xfrm>
            <a:off x="9779428" y="3349573"/>
            <a:ext cx="643182" cy="603465"/>
          </a:xfrm>
          <a:prstGeom prst="straightConnector1">
            <a:avLst/>
          </a:prstGeom>
          <a:ln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89675" y="3429744"/>
            <a:ext cx="3068664" cy="369332"/>
          </a:xfrm>
          <a:prstGeom prst="rect">
            <a:avLst/>
          </a:prstGeom>
          <a:noFill/>
          <a:ln>
            <a:solidFill>
              <a:schemeClr val="tx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Дети - посредники</a:t>
            </a:r>
            <a:endParaRPr lang="ru-RU" dirty="0"/>
          </a:p>
        </p:txBody>
      </p:sp>
      <p:cxnSp>
        <p:nvCxnSpPr>
          <p:cNvPr id="33" name="Прямая со стрелкой 32"/>
          <p:cNvCxnSpPr>
            <a:stCxn id="5" idx="2"/>
            <a:endCxn id="31" idx="0"/>
          </p:cNvCxnSpPr>
          <p:nvPr/>
        </p:nvCxnSpPr>
        <p:spPr>
          <a:xfrm flipH="1">
            <a:off x="2224007" y="2803254"/>
            <a:ext cx="15498" cy="626490"/>
          </a:xfrm>
          <a:prstGeom prst="straightConnector1">
            <a:avLst/>
          </a:prstGeom>
          <a:ln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31" idx="2"/>
            <a:endCxn id="7" idx="1"/>
          </p:cNvCxnSpPr>
          <p:nvPr/>
        </p:nvCxnSpPr>
        <p:spPr>
          <a:xfrm>
            <a:off x="2224007" y="3799076"/>
            <a:ext cx="1619571" cy="566071"/>
          </a:xfrm>
          <a:prstGeom prst="straightConnector1">
            <a:avLst/>
          </a:prstGeom>
          <a:ln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582183" y="1548428"/>
            <a:ext cx="3448375" cy="646331"/>
          </a:xfrm>
          <a:prstGeom prst="rect">
            <a:avLst/>
          </a:prstGeom>
          <a:noFill/>
          <a:ln>
            <a:solidFill>
              <a:schemeClr val="tx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</a:t>
            </a:r>
            <a:r>
              <a:rPr lang="ru-RU" dirty="0" smtClean="0"/>
              <a:t>оближе = свой</a:t>
            </a:r>
          </a:p>
          <a:p>
            <a:pPr algn="ctr"/>
            <a:r>
              <a:rPr lang="ru-RU" dirty="0" smtClean="0"/>
              <a:t>(территориальное родство)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61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595394" y="86380"/>
            <a:ext cx="9905998" cy="1668651"/>
          </a:xfrm>
        </p:spPr>
        <p:txBody>
          <a:bodyPr/>
          <a:lstStyle/>
          <a:p>
            <a:r>
              <a:rPr lang="ru-RU" dirty="0">
                <a:solidFill>
                  <a:schemeClr val="accent4">
                    <a:lumMod val="75000"/>
                  </a:schemeClr>
                </a:solidFill>
                <a:effectLst/>
              </a:rPr>
              <a:t>Направленность детских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обходов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8611" y="2312970"/>
            <a:ext cx="1317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Пасха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548393" y="2384005"/>
            <a:ext cx="2247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Рождество</a:t>
            </a:r>
            <a:endParaRPr lang="ru-RU" sz="28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3954" y="3394129"/>
            <a:ext cx="3006670" cy="68192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Состоятельные семьи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3954" y="5049864"/>
            <a:ext cx="3006670" cy="68192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одинокие, </a:t>
            </a:r>
            <a:endParaRPr lang="ru-RU" dirty="0" smtClean="0"/>
          </a:p>
          <a:p>
            <a:pPr algn="ctr"/>
            <a:r>
              <a:rPr lang="ru-RU" dirty="0" smtClean="0"/>
              <a:t>бедные </a:t>
            </a:r>
            <a:r>
              <a:rPr lang="ru-RU" dirty="0"/>
              <a:t>старики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59832" y="3394129"/>
            <a:ext cx="3006670" cy="68192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одинокие, </a:t>
            </a:r>
            <a:endParaRPr lang="ru-RU" dirty="0" smtClean="0"/>
          </a:p>
          <a:p>
            <a:pPr algn="ctr"/>
            <a:r>
              <a:rPr lang="ru-RU" dirty="0" smtClean="0"/>
              <a:t>бедные </a:t>
            </a:r>
            <a:r>
              <a:rPr lang="ru-RU" dirty="0"/>
              <a:t>старики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59832" y="5049863"/>
            <a:ext cx="3006670" cy="68192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Состоятельные семьи</a:t>
            </a:r>
            <a:endParaRPr lang="ru-RU" dirty="0"/>
          </a:p>
        </p:txBody>
      </p:sp>
      <p:cxnSp>
        <p:nvCxnSpPr>
          <p:cNvPr id="11" name="Прямая со стрелкой 10"/>
          <p:cNvCxnSpPr>
            <a:stCxn id="6" idx="2"/>
            <a:endCxn id="7" idx="0"/>
          </p:cNvCxnSpPr>
          <p:nvPr/>
        </p:nvCxnSpPr>
        <p:spPr>
          <a:xfrm>
            <a:off x="1937289" y="4076054"/>
            <a:ext cx="0" cy="973810"/>
          </a:xfrm>
          <a:prstGeom prst="straightConnector1">
            <a:avLst/>
          </a:prstGeom>
          <a:ln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8" idx="2"/>
            <a:endCxn id="9" idx="0"/>
          </p:cNvCxnSpPr>
          <p:nvPr/>
        </p:nvCxnSpPr>
        <p:spPr>
          <a:xfrm>
            <a:off x="6863167" y="4076054"/>
            <a:ext cx="0" cy="973809"/>
          </a:xfrm>
          <a:prstGeom prst="straightConnector1">
            <a:avLst/>
          </a:prstGeom>
          <a:ln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4184541" y="4076054"/>
            <a:ext cx="1" cy="973809"/>
          </a:xfrm>
          <a:prstGeom prst="straightConnector1">
            <a:avLst/>
          </a:prstGeom>
          <a:ln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4400227" y="4076054"/>
            <a:ext cx="0" cy="973809"/>
          </a:xfrm>
          <a:prstGeom prst="straightConnector1">
            <a:avLst/>
          </a:prstGeom>
          <a:ln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74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975" y="151226"/>
            <a:ext cx="3089624" cy="816244"/>
          </a:xfrm>
        </p:spPr>
        <p:txBody>
          <a:bodyPr/>
          <a:lstStyle/>
          <a:p>
            <a:r>
              <a:rPr lang="ru-RU" dirty="0" err="1">
                <a:solidFill>
                  <a:schemeClr val="accent4">
                    <a:lumMod val="75000"/>
                  </a:schemeClr>
                </a:solidFill>
                <a:effectLst/>
              </a:rPr>
              <a:t>Дарообмен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524" y="4234055"/>
            <a:ext cx="1186166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«</a:t>
            </a:r>
            <a:r>
              <a:rPr lang="ru-RU" sz="2000" i="1" dirty="0" err="1"/>
              <a:t>пасочню</a:t>
            </a:r>
            <a:r>
              <a:rPr lang="ru-RU" sz="2000" i="1" dirty="0"/>
              <a:t> состряпаешь</a:t>
            </a:r>
            <a:r>
              <a:rPr lang="ru-RU" sz="2000" dirty="0"/>
              <a:t>, </a:t>
            </a:r>
            <a:r>
              <a:rPr lang="ru-RU" sz="2000" dirty="0" err="1"/>
              <a:t>м.б</a:t>
            </a:r>
            <a:r>
              <a:rPr lang="ru-RU" sz="2000" dirty="0"/>
              <a:t>., [у старушки. – Е.С.]. все постное – бедно живет. А у нас, у которых коровы есть, пасхи всегда есть, молоко, творог, все вот это такое. </a:t>
            </a:r>
            <a:r>
              <a:rPr lang="ru-RU" sz="2000" i="1" dirty="0"/>
              <a:t>Стряпня-то в основном</a:t>
            </a:r>
            <a:r>
              <a:rPr lang="ru-RU" sz="2000" dirty="0"/>
              <a:t>. &lt;…&gt; на Пасху носили. А некоторые живут, там и рыбака нету, и рыбы. </a:t>
            </a:r>
            <a:r>
              <a:rPr lang="ru-RU" sz="2000" dirty="0" err="1"/>
              <a:t>Кулебячку</a:t>
            </a:r>
            <a:r>
              <a:rPr lang="ru-RU" sz="2000" dirty="0"/>
              <a:t> состряпают из рыбки – несут, и </a:t>
            </a:r>
            <a:r>
              <a:rPr lang="ru-RU" sz="2000" dirty="0" err="1"/>
              <a:t>шанюжки</a:t>
            </a:r>
            <a:r>
              <a:rPr lang="ru-RU" sz="2000" dirty="0"/>
              <a:t> там, творожные всякие. А у старушки – у бедной, может, ничего такого нет: постное состряпает на постном масле»; </a:t>
            </a:r>
            <a:endParaRPr lang="ru-RU" sz="2000" dirty="0" smtClean="0"/>
          </a:p>
          <a:p>
            <a:endParaRPr lang="ru-RU" dirty="0"/>
          </a:p>
          <a:p>
            <a:pPr algn="just"/>
            <a:r>
              <a:rPr lang="ru-RU" sz="1400" dirty="0" smtClean="0"/>
              <a:t>АФЭЦ </a:t>
            </a:r>
            <a:r>
              <a:rPr lang="ru-RU" sz="1400" dirty="0"/>
              <a:t>ОАФ: 7678, Инф.: Мария Андреевна Власова, 1949 г.р., Антонина Митрофановна </a:t>
            </a:r>
            <a:r>
              <a:rPr lang="ru-RU" sz="1400" dirty="0" err="1"/>
              <a:t>Мехнина</a:t>
            </a:r>
            <a:r>
              <a:rPr lang="ru-RU" sz="1400" dirty="0"/>
              <a:t>, 1937 г.р., Любовь </a:t>
            </a:r>
            <a:r>
              <a:rPr lang="ru-RU" sz="1400" dirty="0" err="1"/>
              <a:t>Феоктистовна</a:t>
            </a:r>
            <a:r>
              <a:rPr lang="ru-RU" sz="1400" dirty="0"/>
              <a:t> Коновалова, 1937 г.р., Валентина </a:t>
            </a:r>
            <a:r>
              <a:rPr lang="ru-RU" sz="1400" dirty="0" err="1"/>
              <a:t>Мартемьяновна</a:t>
            </a:r>
            <a:r>
              <a:rPr lang="ru-RU" sz="1400" dirty="0"/>
              <a:t> Гашкова, 1939 г.р., Ольга Ивановна </a:t>
            </a:r>
            <a:r>
              <a:rPr lang="ru-RU" sz="1400" dirty="0" err="1"/>
              <a:t>Мехнина</a:t>
            </a:r>
            <a:r>
              <a:rPr lang="ru-RU" sz="1400" dirty="0"/>
              <a:t>, 1934 г.р., Вера Николаевна Коновалова, 1940 г.р., Республика Карелия, </a:t>
            </a:r>
            <a:r>
              <a:rPr lang="ru-RU" sz="1400" dirty="0" err="1"/>
              <a:t>Кемский</a:t>
            </a:r>
            <a:r>
              <a:rPr lang="ru-RU" sz="1400" dirty="0"/>
              <a:t> район, д. </a:t>
            </a:r>
            <a:r>
              <a:rPr lang="ru-RU" sz="1400" dirty="0" err="1"/>
              <a:t>Гридино</a:t>
            </a:r>
            <a:r>
              <a:rPr lang="ru-RU" sz="1400" dirty="0"/>
              <a:t>, 2007.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363849" y="1158465"/>
            <a:ext cx="2247255" cy="369332"/>
          </a:xfrm>
          <a:prstGeom prst="rect">
            <a:avLst/>
          </a:prstGeom>
          <a:noFill/>
          <a:ln>
            <a:solidFill>
              <a:schemeClr val="tx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канун праздника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6975" y="1884483"/>
            <a:ext cx="5300421" cy="369332"/>
          </a:xfrm>
          <a:prstGeom prst="rect">
            <a:avLst/>
          </a:prstGeom>
          <a:noFill/>
          <a:ln>
            <a:solidFill>
              <a:schemeClr val="tx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Продукты для пасхального </a:t>
            </a:r>
            <a:r>
              <a:rPr lang="ru-RU" dirty="0"/>
              <a:t>сыра и пирогов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09664" y="198176"/>
            <a:ext cx="1332855" cy="369332"/>
          </a:xfrm>
          <a:prstGeom prst="rect">
            <a:avLst/>
          </a:prstGeom>
          <a:noFill/>
          <a:ln>
            <a:solidFill>
              <a:schemeClr val="tx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праздник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886981" y="1059809"/>
            <a:ext cx="3234128" cy="646331"/>
          </a:xfrm>
          <a:prstGeom prst="rect">
            <a:avLst/>
          </a:prstGeom>
          <a:noFill/>
          <a:ln>
            <a:solidFill>
              <a:schemeClr val="tx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Пасхальный сыр, выпечка</a:t>
            </a:r>
          </a:p>
          <a:p>
            <a:pPr algn="ctr"/>
            <a:r>
              <a:rPr lang="ru-RU" dirty="0" smtClean="0"/>
              <a:t>(Нюхча)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18524" y="2510506"/>
            <a:ext cx="1186166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пекли </a:t>
            </a:r>
            <a:r>
              <a:rPr lang="ru-RU" sz="2000" dirty="0">
                <a:solidFill>
                  <a:schemeClr val="accent2"/>
                </a:solidFill>
              </a:rPr>
              <a:t>рыбники, творожники</a:t>
            </a:r>
            <a:r>
              <a:rPr lang="ru-RU" sz="2000" dirty="0"/>
              <a:t> (пироги с творогом), </a:t>
            </a:r>
            <a:r>
              <a:rPr lang="ru-RU" sz="2000" dirty="0" err="1">
                <a:solidFill>
                  <a:schemeClr val="accent2"/>
                </a:solidFill>
              </a:rPr>
              <a:t>морошечники</a:t>
            </a:r>
            <a:r>
              <a:rPr lang="ru-RU" sz="2000" dirty="0">
                <a:solidFill>
                  <a:schemeClr val="accent2"/>
                </a:solidFill>
              </a:rPr>
              <a:t>, готовили </a:t>
            </a:r>
            <a:r>
              <a:rPr lang="ru-RU" sz="2000" dirty="0" err="1">
                <a:solidFill>
                  <a:schemeClr val="accent2"/>
                </a:solidFill>
              </a:rPr>
              <a:t>жареху</a:t>
            </a:r>
            <a:r>
              <a:rPr lang="ru-RU" sz="2000" dirty="0">
                <a:solidFill>
                  <a:schemeClr val="accent2"/>
                </a:solidFill>
              </a:rPr>
              <a:t>,</a:t>
            </a:r>
            <a:r>
              <a:rPr lang="ru-RU" sz="2000" dirty="0"/>
              <a:t> «брусничник» не делали, потому что – «как кровь красный». 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1400" dirty="0" smtClean="0"/>
              <a:t>АФЭЦ </a:t>
            </a:r>
            <a:r>
              <a:rPr lang="ru-RU" sz="1400" dirty="0"/>
              <a:t>ОАФ: 7432, Инф.: Семенова Татьяна Федоровна, 1928 Дмитриева Заря Дмитриевна, </a:t>
            </a:r>
            <a:r>
              <a:rPr lang="ru-RU" sz="1400" dirty="0" smtClean="0"/>
              <a:t>1933 </a:t>
            </a:r>
            <a:r>
              <a:rPr lang="ru-RU" sz="1400" dirty="0" err="1" smtClean="0"/>
              <a:t>Кутчиева</a:t>
            </a:r>
            <a:r>
              <a:rPr lang="ru-RU" sz="1400" dirty="0" smtClean="0"/>
              <a:t> </a:t>
            </a:r>
            <a:r>
              <a:rPr lang="ru-RU" sz="1400" dirty="0"/>
              <a:t>Валентина Дмитриевна, 1936. Республика Карелия, </a:t>
            </a:r>
            <a:r>
              <a:rPr lang="ru-RU" sz="1400" dirty="0" err="1"/>
              <a:t>Кемский</a:t>
            </a:r>
            <a:r>
              <a:rPr lang="ru-RU" sz="1400" dirty="0"/>
              <a:t>  р-н, </a:t>
            </a:r>
            <a:r>
              <a:rPr lang="ru-RU" sz="1400" dirty="0" err="1"/>
              <a:t>Кужемский</a:t>
            </a:r>
            <a:r>
              <a:rPr lang="ru-RU" sz="1400" dirty="0"/>
              <a:t>  с/с, д. </a:t>
            </a:r>
            <a:r>
              <a:rPr lang="ru-RU" sz="1400" dirty="0" err="1"/>
              <a:t>Поньгома</a:t>
            </a:r>
            <a:endParaRPr lang="ru-RU" sz="1400" dirty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493071" y="1059950"/>
            <a:ext cx="3487119" cy="923330"/>
          </a:xfrm>
          <a:prstGeom prst="rect">
            <a:avLst/>
          </a:prstGeom>
          <a:noFill/>
          <a:ln>
            <a:solidFill>
              <a:schemeClr val="tx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Ритуальная выпечка, ткань, </a:t>
            </a:r>
          </a:p>
          <a:p>
            <a:pPr algn="ctr"/>
            <a:r>
              <a:rPr lang="ru-RU" dirty="0" smtClean="0"/>
              <a:t>тканевые предметы, деньги</a:t>
            </a:r>
          </a:p>
          <a:p>
            <a:pPr algn="ctr"/>
            <a:r>
              <a:rPr lang="ru-RU" dirty="0" smtClean="0"/>
              <a:t>(</a:t>
            </a:r>
            <a:r>
              <a:rPr lang="ru-RU" dirty="0" err="1" smtClean="0"/>
              <a:t>Гридино</a:t>
            </a:r>
            <a:r>
              <a:rPr lang="ru-RU" dirty="0" smtClean="0"/>
              <a:t>, </a:t>
            </a:r>
            <a:r>
              <a:rPr lang="ru-RU" dirty="0" err="1" smtClean="0"/>
              <a:t>Шуерецкое</a:t>
            </a:r>
            <a:r>
              <a:rPr lang="ru-RU" dirty="0" smtClean="0"/>
              <a:t>)</a:t>
            </a:r>
            <a:endParaRPr lang="ru-RU" dirty="0"/>
          </a:p>
        </p:txBody>
      </p:sp>
      <p:cxnSp>
        <p:nvCxnSpPr>
          <p:cNvPr id="11" name="Прямая со стрелкой 10"/>
          <p:cNvCxnSpPr>
            <a:stCxn id="6" idx="2"/>
            <a:endCxn id="7" idx="0"/>
          </p:cNvCxnSpPr>
          <p:nvPr/>
        </p:nvCxnSpPr>
        <p:spPr>
          <a:xfrm flipH="1">
            <a:off x="6504045" y="567508"/>
            <a:ext cx="1772047" cy="492301"/>
          </a:xfrm>
          <a:prstGeom prst="straightConnector1">
            <a:avLst/>
          </a:prstGeom>
          <a:ln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6" idx="2"/>
            <a:endCxn id="9" idx="0"/>
          </p:cNvCxnSpPr>
          <p:nvPr/>
        </p:nvCxnSpPr>
        <p:spPr>
          <a:xfrm>
            <a:off x="8276092" y="567508"/>
            <a:ext cx="1960539" cy="492442"/>
          </a:xfrm>
          <a:prstGeom prst="straightConnector1">
            <a:avLst/>
          </a:prstGeom>
          <a:ln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4" idx="2"/>
            <a:endCxn id="5" idx="0"/>
          </p:cNvCxnSpPr>
          <p:nvPr/>
        </p:nvCxnSpPr>
        <p:spPr>
          <a:xfrm>
            <a:off x="2487477" y="1527797"/>
            <a:ext cx="539709" cy="3566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01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999" y="43673"/>
            <a:ext cx="9905998" cy="880581"/>
          </a:xfrm>
        </p:spPr>
        <p:txBody>
          <a:bodyPr/>
          <a:lstStyle/>
          <a:p>
            <a:r>
              <a:rPr lang="ru-RU" dirty="0" err="1">
                <a:solidFill>
                  <a:schemeClr val="accent4">
                    <a:lumMod val="75000"/>
                  </a:schemeClr>
                </a:solidFill>
                <a:effectLst/>
              </a:rPr>
              <a:t>Дарообмен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979" y="5083444"/>
            <a:ext cx="11778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«А у кого есть детишки, детишек посылали, а у кого нет – сами носили. &lt;…&gt; С утра. От </a:t>
            </a:r>
            <a:r>
              <a:rPr lang="ru-RU" sz="2000" i="1" dirty="0" err="1"/>
              <a:t>спекешь</a:t>
            </a:r>
            <a:r>
              <a:rPr lang="ru-RU" sz="2000" i="1" dirty="0"/>
              <a:t>, сваришь че-</a:t>
            </a:r>
            <a:r>
              <a:rPr lang="ru-RU" sz="2000" i="1" dirty="0" err="1"/>
              <a:t>нибудь</a:t>
            </a:r>
            <a:r>
              <a:rPr lang="ru-RU" sz="2000" dirty="0"/>
              <a:t>, [в]от и несешь. [– А что обычно в корзинку складывают?] – Ну, стряпню. </a:t>
            </a:r>
            <a:r>
              <a:rPr lang="ru-RU" sz="2000" i="1" dirty="0"/>
              <a:t>Угощаешь рыбниками, пирогами</a:t>
            </a:r>
            <a:r>
              <a:rPr lang="ru-RU" sz="2000" dirty="0"/>
              <a:t>. &lt;…&gt; У меня были курицы, была корова». </a:t>
            </a:r>
          </a:p>
          <a:p>
            <a:endParaRPr lang="ru-RU" sz="1400" dirty="0" smtClean="0"/>
          </a:p>
          <a:p>
            <a:r>
              <a:rPr lang="ru-RU" sz="1400" dirty="0"/>
              <a:t>АФЭЦ ОАФ: 263-A009 Инф.: Дунина Клавдия Александровна, 1933 г.р. Республика Карелия, Беломорский район, с. Нюхча, 2010.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347275" y="4556063"/>
            <a:ext cx="3068664" cy="461665"/>
          </a:xfrm>
          <a:prstGeom prst="rect">
            <a:avLst/>
          </a:prstGeom>
          <a:noFill/>
          <a:ln>
            <a:solidFill>
              <a:schemeClr val="tx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Дети - посредники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999" y="1101326"/>
            <a:ext cx="9905998" cy="830997"/>
          </a:xfrm>
          <a:prstGeom prst="rect">
            <a:avLst/>
          </a:prstGeom>
          <a:noFill/>
          <a:ln>
            <a:solidFill>
              <a:schemeClr val="tx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Ритуальная выпечка, ткань, тканевые предметы, деньги</a:t>
            </a:r>
          </a:p>
          <a:p>
            <a:pPr algn="ctr"/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ru-RU" sz="2400" dirty="0" err="1" smtClean="0">
                <a:solidFill>
                  <a:schemeClr val="accent4">
                    <a:lumMod val="75000"/>
                  </a:schemeClr>
                </a:solidFill>
              </a:rPr>
              <a:t>Гридино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accent4">
                    <a:lumMod val="75000"/>
                  </a:schemeClr>
                </a:solidFill>
              </a:rPr>
              <a:t>Шуерецкое</a:t>
            </a: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)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5978" y="1969426"/>
            <a:ext cx="1200602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«Сверточек положат там. Может, </a:t>
            </a:r>
            <a:r>
              <a:rPr lang="ru-RU" sz="2000" i="1" dirty="0"/>
              <a:t>кто денег положит, кто одежды бросит, материал</a:t>
            </a:r>
            <a:r>
              <a:rPr lang="ru-RU" sz="2000" dirty="0"/>
              <a:t> – кусок»; «[носили] что есть. Напекли тех же куличей, кулебяку. Ну, кто что. естественно, </a:t>
            </a:r>
            <a:r>
              <a:rPr lang="ru-RU" sz="2000" i="1" dirty="0"/>
              <a:t>чай, сахар </a:t>
            </a:r>
            <a:r>
              <a:rPr lang="ru-RU" sz="2000" dirty="0"/>
              <a:t>– то, что бабульке нужно. Могли даже принести </a:t>
            </a:r>
            <a:r>
              <a:rPr lang="ru-RU" sz="2000" i="1" dirty="0"/>
              <a:t>носовой платочек</a:t>
            </a:r>
            <a:r>
              <a:rPr lang="ru-RU" sz="2000" dirty="0"/>
              <a:t> – подарить бабушке. Поздравить с Пасхой</a:t>
            </a:r>
            <a:r>
              <a:rPr lang="ru-RU" sz="2000" dirty="0" smtClean="0"/>
              <a:t>».</a:t>
            </a:r>
          </a:p>
          <a:p>
            <a:r>
              <a:rPr lang="ru-RU" dirty="0" smtClean="0"/>
              <a:t> </a:t>
            </a:r>
            <a:r>
              <a:rPr lang="ru-RU" sz="1400" dirty="0"/>
              <a:t>АФЭЦ ОАФ: 7678, Инф.: Мария Андреевна Власова, 1949 г.р., Антонина Митрофановна </a:t>
            </a:r>
            <a:r>
              <a:rPr lang="ru-RU" sz="1400" dirty="0" err="1"/>
              <a:t>Мехнина</a:t>
            </a:r>
            <a:r>
              <a:rPr lang="ru-RU" sz="1400" dirty="0"/>
              <a:t>, 1937 г.р., Любовь </a:t>
            </a:r>
            <a:r>
              <a:rPr lang="ru-RU" sz="1400" dirty="0" err="1"/>
              <a:t>Феоктистовна</a:t>
            </a:r>
            <a:r>
              <a:rPr lang="ru-RU" sz="1400" dirty="0"/>
              <a:t> Коновалова, 1937 г.р., Валентина </a:t>
            </a:r>
            <a:r>
              <a:rPr lang="ru-RU" sz="1400" dirty="0" err="1"/>
              <a:t>Мартемьяновна</a:t>
            </a:r>
            <a:r>
              <a:rPr lang="ru-RU" sz="1400" dirty="0"/>
              <a:t> Гашкова, 1939 г.р., Ольга Ивановна </a:t>
            </a:r>
            <a:r>
              <a:rPr lang="ru-RU" sz="1400" dirty="0" err="1"/>
              <a:t>Мехнина</a:t>
            </a:r>
            <a:r>
              <a:rPr lang="ru-RU" sz="1400" dirty="0"/>
              <a:t>, 1934 г.р., Вера Николаевна Коновалова, 1940 г.р., Республика Карелия, </a:t>
            </a:r>
            <a:r>
              <a:rPr lang="ru-RU" sz="1400" dirty="0" err="1"/>
              <a:t>Кемский</a:t>
            </a:r>
            <a:r>
              <a:rPr lang="ru-RU" sz="1400" dirty="0"/>
              <a:t> район, д. </a:t>
            </a:r>
            <a:r>
              <a:rPr lang="ru-RU" sz="1400" dirty="0" err="1"/>
              <a:t>Гридино</a:t>
            </a:r>
            <a:r>
              <a:rPr lang="ru-RU" sz="1400" dirty="0"/>
              <a:t>, 2007.</a:t>
            </a:r>
          </a:p>
          <a:p>
            <a:r>
              <a:rPr lang="ru-RU" sz="1400" dirty="0"/>
              <a:t>АФЭЦ ОАФ: 251-А003, Инф.: </a:t>
            </a:r>
            <a:r>
              <a:rPr lang="ru-RU" sz="1400" dirty="0" err="1"/>
              <a:t>Половинина</a:t>
            </a:r>
            <a:r>
              <a:rPr lang="ru-RU" sz="1400" dirty="0"/>
              <a:t> Галина Геннадьевна, 1970 г.р. Республика Карелия, Беломорский район, с. </a:t>
            </a:r>
            <a:r>
              <a:rPr lang="ru-RU" sz="1400" dirty="0" err="1"/>
              <a:t>Шуерецкое</a:t>
            </a:r>
            <a:r>
              <a:rPr lang="ru-RU" sz="1400" dirty="0"/>
              <a:t>, 2009. </a:t>
            </a:r>
          </a:p>
        </p:txBody>
      </p:sp>
    </p:spTree>
    <p:extLst>
      <p:ext uri="{BB962C8B-B14F-4D97-AF65-F5344CB8AC3E}">
        <p14:creationId xmlns:p14="http://schemas.microsoft.com/office/powerpoint/2010/main" val="243183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973" y="160149"/>
            <a:ext cx="11944027" cy="1808136"/>
          </a:xfrm>
        </p:spPr>
        <p:txBody>
          <a:bodyPr>
            <a:normAutofit/>
          </a:bodyPr>
          <a:lstStyle/>
          <a:p>
            <a:r>
              <a:rPr lang="ru-RU" sz="2800" dirty="0">
                <a:effectLst/>
              </a:rPr>
              <a:t>дневные обходы дворов – «христосоваться ходили</a:t>
            </a:r>
            <a:r>
              <a:rPr lang="ru-RU" sz="2800" dirty="0" smtClean="0">
                <a:effectLst/>
              </a:rPr>
              <a:t>»</a:t>
            </a:r>
            <a:br>
              <a:rPr lang="ru-RU" sz="2800" dirty="0" smtClean="0">
                <a:effectLst/>
              </a:rPr>
            </a:br>
            <a:r>
              <a:rPr lang="ru-RU" sz="2800" dirty="0" smtClean="0">
                <a:effectLst/>
              </a:rPr>
              <a:t/>
            </a:r>
            <a:br>
              <a:rPr lang="ru-RU" sz="2800" dirty="0" smtClean="0">
                <a:effectLst/>
              </a:rPr>
            </a:br>
            <a:r>
              <a:rPr lang="ru-RU" sz="2400" dirty="0">
                <a:effectLst/>
              </a:rPr>
              <a:t>«</a:t>
            </a:r>
            <a:r>
              <a:rPr lang="ru-RU" sz="2400" dirty="0" err="1">
                <a:effectLst/>
              </a:rPr>
              <a:t>Хрёсна</a:t>
            </a:r>
            <a:r>
              <a:rPr lang="ru-RU" sz="2400" dirty="0">
                <a:effectLst/>
              </a:rPr>
              <a:t> матушка, Христос воскрес</a:t>
            </a:r>
            <a:r>
              <a:rPr lang="ru-RU" sz="2400" dirty="0" smtClean="0">
                <a:effectLst/>
              </a:rPr>
              <a:t>!»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94101" y="2593859"/>
            <a:ext cx="2200759" cy="461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/>
              <a:t>Дарообмен</a:t>
            </a: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46155" y="2824691"/>
            <a:ext cx="2076773" cy="46166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крестники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00247" y="2824691"/>
            <a:ext cx="2076773" cy="461665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крестные</a:t>
            </a:r>
            <a:endParaRPr lang="ru-RU" dirty="0"/>
          </a:p>
        </p:txBody>
      </p:sp>
      <p:cxnSp>
        <p:nvCxnSpPr>
          <p:cNvPr id="7" name="Прямая со стрелкой 6"/>
          <p:cNvCxnSpPr>
            <a:stCxn id="4" idx="3"/>
            <a:endCxn id="5" idx="1"/>
          </p:cNvCxnSpPr>
          <p:nvPr/>
        </p:nvCxnSpPr>
        <p:spPr>
          <a:xfrm>
            <a:off x="5222928" y="3055524"/>
            <a:ext cx="1277319" cy="0"/>
          </a:xfrm>
          <a:prstGeom prst="straightConnector1">
            <a:avLst/>
          </a:prstGeom>
          <a:ln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5291378" y="2821405"/>
            <a:ext cx="1208869" cy="0"/>
          </a:xfrm>
          <a:prstGeom prst="straightConnector1">
            <a:avLst/>
          </a:prstGeom>
          <a:ln>
            <a:solidFill>
              <a:schemeClr val="tx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4101" y="4060557"/>
            <a:ext cx="112517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«ей тоже обратно чего-то даешь. &lt;…&gt; </a:t>
            </a:r>
            <a:r>
              <a:rPr lang="ru-RU" sz="2000" dirty="0" err="1"/>
              <a:t>нада</a:t>
            </a:r>
            <a:r>
              <a:rPr lang="ru-RU" sz="2000" dirty="0"/>
              <a:t> чего-то давать отдельно. [Туда. – Е.С.], откуда она даёт яйца и </a:t>
            </a:r>
            <a:r>
              <a:rPr lang="ru-RU" sz="2000" dirty="0" err="1"/>
              <a:t>нада</a:t>
            </a:r>
            <a:r>
              <a:rPr lang="ru-RU" sz="2000" dirty="0"/>
              <a:t> туда чего-то полагать». </a:t>
            </a:r>
            <a:endParaRPr lang="ru-RU" sz="2000" dirty="0" smtClean="0"/>
          </a:p>
          <a:p>
            <a:endParaRPr lang="ru-RU" dirty="0"/>
          </a:p>
          <a:p>
            <a:r>
              <a:rPr lang="ru-RU" sz="1400" dirty="0" smtClean="0"/>
              <a:t>АФЭЦ </a:t>
            </a:r>
            <a:r>
              <a:rPr lang="ru-RU" sz="1400" dirty="0"/>
              <a:t>ОАФ: 7680, Инф.: Андреева Мария </a:t>
            </a:r>
            <a:r>
              <a:rPr lang="ru-RU" sz="1400" dirty="0" err="1"/>
              <a:t>Евдокимовна</a:t>
            </a:r>
            <a:r>
              <a:rPr lang="ru-RU" sz="1400" dirty="0"/>
              <a:t>, 1921 г.р., Орлова Эльвира Ивановна, 1944 </a:t>
            </a:r>
            <a:r>
              <a:rPr lang="ru-RU" sz="1400" dirty="0" err="1"/>
              <a:t>г.р</a:t>
            </a:r>
            <a:r>
              <a:rPr lang="ru-RU" sz="1400" dirty="0"/>
              <a:t>, 2007.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724612" y="1794680"/>
            <a:ext cx="2333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</a:rPr>
              <a:t>Дневное время</a:t>
            </a:r>
            <a:endParaRPr lang="ru-RU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0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905" y="2407403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ru-RU" sz="5400" dirty="0">
                <a:effectLst/>
              </a:rPr>
              <a:t>Логики дара</a:t>
            </a:r>
            <a:br>
              <a:rPr lang="ru-RU" sz="5400" dirty="0">
                <a:effectLst/>
              </a:rPr>
            </a:b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74976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4918" y="346129"/>
            <a:ext cx="9905998" cy="986725"/>
          </a:xfrm>
        </p:spPr>
        <p:txBody>
          <a:bodyPr/>
          <a:lstStyle/>
          <a:p>
            <a:r>
              <a:rPr lang="ru-RU" i="1" dirty="0">
                <a:effectLst/>
              </a:rPr>
              <a:t>Дар-милостыня?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94468" y="1812323"/>
            <a:ext cx="4510007" cy="369332"/>
          </a:xfrm>
          <a:prstGeom prst="rect">
            <a:avLst/>
          </a:prstGeom>
          <a:noFill/>
          <a:ln>
            <a:solidFill>
              <a:schemeClr val="tx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Практики </a:t>
            </a:r>
            <a:r>
              <a:rPr lang="ru-RU" dirty="0" err="1" smtClean="0"/>
              <a:t>дарообмена</a:t>
            </a:r>
            <a:r>
              <a:rPr lang="ru-RU" dirty="0" smtClean="0"/>
              <a:t> (Поморье)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005932" y="1813302"/>
            <a:ext cx="4165466" cy="646331"/>
          </a:xfrm>
          <a:prstGeom prst="rect">
            <a:avLst/>
          </a:prstGeom>
          <a:noFill/>
          <a:ln>
            <a:solidFill>
              <a:schemeClr val="tx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одаривание</a:t>
            </a:r>
            <a:r>
              <a:rPr lang="ru-RU" dirty="0" smtClean="0"/>
              <a:t> странника / нищего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– божьего человека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32505" y="1965267"/>
            <a:ext cx="945397" cy="369332"/>
          </a:xfrm>
          <a:prstGeom prst="rect">
            <a:avLst/>
          </a:prstGeom>
          <a:noFill/>
          <a:ln>
            <a:solidFill>
              <a:schemeClr val="tx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//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90992" y="2940081"/>
            <a:ext cx="2995345" cy="44945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возвратный дар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986960" y="4152821"/>
            <a:ext cx="2076773" cy="387458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нищий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404293" y="4778073"/>
            <a:ext cx="2076773" cy="38745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Бог</a:t>
            </a:r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566845" y="3490270"/>
            <a:ext cx="780784" cy="6028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7590991" y="3415078"/>
            <a:ext cx="756638" cy="637729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4401518" y="3690299"/>
            <a:ext cx="1549830" cy="44945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дар</a:t>
            </a:r>
            <a:endParaRPr lang="ru-RU" dirty="0"/>
          </a:p>
        </p:txBody>
      </p:sp>
      <p:cxnSp>
        <p:nvCxnSpPr>
          <p:cNvPr id="18" name="Прямая со стрелкой 17"/>
          <p:cNvCxnSpPr>
            <a:stCxn id="16" idx="2"/>
            <a:endCxn id="8" idx="1"/>
          </p:cNvCxnSpPr>
          <p:nvPr/>
        </p:nvCxnSpPr>
        <p:spPr>
          <a:xfrm>
            <a:off x="5176433" y="4139750"/>
            <a:ext cx="1810527" cy="20680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4076054" y="2730854"/>
            <a:ext cx="2200759" cy="444854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даритель</a:t>
            </a:r>
            <a:endParaRPr lang="ru-RU" dirty="0"/>
          </a:p>
        </p:txBody>
      </p:sp>
      <p:cxnSp>
        <p:nvCxnSpPr>
          <p:cNvPr id="43" name="Прямая со стрелкой 42"/>
          <p:cNvCxnSpPr>
            <a:stCxn id="9" idx="0"/>
            <a:endCxn id="7" idx="2"/>
          </p:cNvCxnSpPr>
          <p:nvPr/>
        </p:nvCxnSpPr>
        <p:spPr>
          <a:xfrm flipH="1" flipV="1">
            <a:off x="9088665" y="3389532"/>
            <a:ext cx="1354015" cy="1388541"/>
          </a:xfrm>
          <a:prstGeom prst="straightConnector1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7" idx="1"/>
            <a:endCxn id="19" idx="3"/>
          </p:cNvCxnSpPr>
          <p:nvPr/>
        </p:nvCxnSpPr>
        <p:spPr>
          <a:xfrm flipH="1" flipV="1">
            <a:off x="6276813" y="2953281"/>
            <a:ext cx="1314179" cy="211526"/>
          </a:xfrm>
          <a:prstGeom prst="straightConnector1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19" idx="2"/>
            <a:endCxn id="16" idx="0"/>
          </p:cNvCxnSpPr>
          <p:nvPr/>
        </p:nvCxnSpPr>
        <p:spPr>
          <a:xfrm flipH="1">
            <a:off x="5176433" y="3175708"/>
            <a:ext cx="1" cy="51459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06534" y="5685573"/>
            <a:ext cx="11282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: «</a:t>
            </a:r>
            <a:r>
              <a:rPr lang="ru-RU" sz="2000" dirty="0" err="1"/>
              <a:t>И́же</a:t>
            </a:r>
            <a:r>
              <a:rPr lang="ru-RU" sz="2000" dirty="0"/>
              <a:t> </a:t>
            </a:r>
            <a:r>
              <a:rPr lang="ru-RU" sz="2000" dirty="0" err="1"/>
              <a:t>бо</a:t>
            </a:r>
            <a:r>
              <a:rPr lang="ru-RU" sz="2000" dirty="0"/>
              <a:t> </a:t>
            </a:r>
            <a:r>
              <a:rPr lang="ru-RU" sz="2000" dirty="0" err="1"/>
              <a:t>а́ще</a:t>
            </a:r>
            <a:r>
              <a:rPr lang="ru-RU" sz="2000" dirty="0"/>
              <a:t> </a:t>
            </a:r>
            <a:r>
              <a:rPr lang="ru-RU" sz="2000" dirty="0" err="1"/>
              <a:t>напои́тъ</a:t>
            </a:r>
            <a:r>
              <a:rPr lang="ru-RU" sz="2000" dirty="0"/>
              <a:t> вы́ </a:t>
            </a:r>
            <a:r>
              <a:rPr lang="ru-RU" sz="2000" dirty="0" err="1"/>
              <a:t>ча́шею</a:t>
            </a:r>
            <a:r>
              <a:rPr lang="ru-RU" sz="2000" dirty="0"/>
              <a:t> воды́ во </a:t>
            </a:r>
            <a:r>
              <a:rPr lang="ru-RU" sz="2000" dirty="0" err="1"/>
              <a:t>и́мя</a:t>
            </a:r>
            <a:r>
              <a:rPr lang="ru-RU" sz="2000" dirty="0"/>
              <a:t> мое́, </a:t>
            </a:r>
            <a:r>
              <a:rPr lang="ru-RU" sz="2000" dirty="0" err="1"/>
              <a:t>я́ко</a:t>
            </a:r>
            <a:r>
              <a:rPr lang="ru-RU" sz="2000" dirty="0"/>
              <a:t> </a:t>
            </a:r>
            <a:r>
              <a:rPr lang="ru-RU" sz="2000" dirty="0" err="1"/>
              <a:t>Христо́вы</a:t>
            </a:r>
            <a:r>
              <a:rPr lang="ru-RU" sz="2000" dirty="0"/>
              <a:t> </a:t>
            </a:r>
            <a:r>
              <a:rPr lang="ru-RU" sz="2000" dirty="0" err="1"/>
              <a:t>есте</a:t>
            </a:r>
            <a:r>
              <a:rPr lang="ru-RU" sz="2000" dirty="0"/>
              <a:t>́, </a:t>
            </a:r>
            <a:r>
              <a:rPr lang="ru-RU" sz="2000" dirty="0" err="1"/>
              <a:t>ами́нь</a:t>
            </a:r>
            <a:r>
              <a:rPr lang="ru-RU" sz="2000" dirty="0"/>
              <a:t> </a:t>
            </a:r>
            <a:r>
              <a:rPr lang="ru-RU" sz="2000" dirty="0" err="1"/>
              <a:t>глаго́лю</a:t>
            </a:r>
            <a:r>
              <a:rPr lang="ru-RU" sz="2000" dirty="0"/>
              <a:t> </a:t>
            </a:r>
            <a:r>
              <a:rPr lang="ru-RU" sz="2000" dirty="0" err="1"/>
              <a:t>ва́мъ</a:t>
            </a:r>
            <a:r>
              <a:rPr lang="ru-RU" sz="2000" dirty="0"/>
              <a:t>, не </a:t>
            </a:r>
            <a:r>
              <a:rPr lang="ru-RU" sz="2000" dirty="0" err="1"/>
              <a:t>погуби́тъ</a:t>
            </a:r>
            <a:r>
              <a:rPr lang="ru-RU" sz="2000" dirty="0"/>
              <a:t> мзды́ </a:t>
            </a:r>
            <a:r>
              <a:rPr lang="ru-RU" sz="2000" dirty="0" err="1"/>
              <a:t>своея</a:t>
            </a:r>
            <a:r>
              <a:rPr lang="ru-RU" sz="2000" dirty="0"/>
              <a:t>́» (</a:t>
            </a:r>
            <a:r>
              <a:rPr lang="ru-RU" sz="2000" dirty="0" err="1"/>
              <a:t>Мк</a:t>
            </a:r>
            <a:r>
              <a:rPr lang="ru-RU" sz="2000" dirty="0"/>
              <a:t>. 9:41)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22887" y="5057170"/>
            <a:ext cx="6757261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даритель –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дарополучатель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(посредник) – Бог</a:t>
            </a:r>
          </a:p>
        </p:txBody>
      </p:sp>
    </p:spTree>
    <p:extLst>
      <p:ext uri="{BB962C8B-B14F-4D97-AF65-F5344CB8AC3E}">
        <p14:creationId xmlns:p14="http://schemas.microsoft.com/office/powerpoint/2010/main" val="320533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986" y="346129"/>
            <a:ext cx="9905998" cy="1002224"/>
          </a:xfrm>
        </p:spPr>
        <p:txBody>
          <a:bodyPr/>
          <a:lstStyle/>
          <a:p>
            <a:r>
              <a:rPr lang="ru-RU" i="1" dirty="0">
                <a:solidFill>
                  <a:schemeClr val="accent4">
                    <a:lumMod val="75000"/>
                  </a:schemeClr>
                </a:solidFill>
                <a:effectLst/>
              </a:rPr>
              <a:t>Темная </a:t>
            </a:r>
            <a:r>
              <a:rPr lang="ru-RU" i="1" dirty="0" err="1">
                <a:solidFill>
                  <a:schemeClr val="accent4">
                    <a:lumMod val="75000"/>
                  </a:schemeClr>
                </a:solidFill>
                <a:effectLst/>
              </a:rPr>
              <a:t>милостина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effectLst/>
              </a:rPr>
              <a:t> 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000" y="1518835"/>
            <a:ext cx="115981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«чтобы не знали, чтоб Христа ради» 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1400" dirty="0" smtClean="0"/>
              <a:t>АФЭЦ </a:t>
            </a:r>
            <a:r>
              <a:rPr lang="ru-RU" sz="1400" dirty="0"/>
              <a:t>ОАФ: 7678, Инф.: Мария Андреевна Власова, 1949 г.р., Антонина Митрофановна </a:t>
            </a:r>
            <a:r>
              <a:rPr lang="ru-RU" sz="1400" dirty="0" err="1"/>
              <a:t>Мехнина</a:t>
            </a:r>
            <a:r>
              <a:rPr lang="ru-RU" sz="1400" dirty="0"/>
              <a:t>, 1937 г.р., Любовь </a:t>
            </a:r>
            <a:r>
              <a:rPr lang="ru-RU" sz="1400" dirty="0" err="1"/>
              <a:t>Феоктистовна</a:t>
            </a:r>
            <a:r>
              <a:rPr lang="ru-RU" sz="1400" dirty="0"/>
              <a:t> Коновалова, 1937 г.р., Валентина </a:t>
            </a:r>
            <a:r>
              <a:rPr lang="ru-RU" sz="1400" dirty="0" err="1"/>
              <a:t>Мартемьяновна</a:t>
            </a:r>
            <a:r>
              <a:rPr lang="ru-RU" sz="1400" dirty="0"/>
              <a:t> Гашкова, 1939 г.р., Ольга Ивановна </a:t>
            </a:r>
            <a:r>
              <a:rPr lang="ru-RU" sz="1400" dirty="0" err="1"/>
              <a:t>Мехнина</a:t>
            </a:r>
            <a:r>
              <a:rPr lang="ru-RU" sz="1400" dirty="0"/>
              <a:t>, 1934 г.р., Вера Николаевна Коновалова, 1940 г.р., Республика Карелия, </a:t>
            </a:r>
            <a:r>
              <a:rPr lang="ru-RU" sz="1400" dirty="0" err="1"/>
              <a:t>Кемский</a:t>
            </a:r>
            <a:r>
              <a:rPr lang="ru-RU" sz="1400" dirty="0"/>
              <a:t> район, д. </a:t>
            </a:r>
            <a:r>
              <a:rPr lang="ru-RU" sz="1400" dirty="0" err="1"/>
              <a:t>Гридино</a:t>
            </a:r>
            <a:r>
              <a:rPr lang="ru-RU" sz="1400" dirty="0"/>
              <a:t>, 2007.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67237" y="3735092"/>
            <a:ext cx="113657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«</a:t>
            </a:r>
            <a:r>
              <a:rPr lang="ru-RU" sz="2000" dirty="0" err="1"/>
              <a:t>Внемли́те</a:t>
            </a:r>
            <a:r>
              <a:rPr lang="ru-RU" sz="2000" dirty="0"/>
              <a:t> </a:t>
            </a:r>
            <a:r>
              <a:rPr lang="ru-RU" sz="2000" dirty="0" err="1"/>
              <a:t>ми́лостыни</a:t>
            </a:r>
            <a:r>
              <a:rPr lang="ru-RU" sz="2000" dirty="0"/>
              <a:t> </a:t>
            </a:r>
            <a:r>
              <a:rPr lang="ru-RU" sz="2000" dirty="0" err="1"/>
              <a:t>ва́шея</a:t>
            </a:r>
            <a:r>
              <a:rPr lang="ru-RU" sz="2000" dirty="0"/>
              <a:t> </a:t>
            </a:r>
            <a:r>
              <a:rPr lang="ru-RU" sz="2000" i="1" dirty="0"/>
              <a:t>не </a:t>
            </a:r>
            <a:r>
              <a:rPr lang="ru-RU" sz="2000" i="1" dirty="0" err="1"/>
              <a:t>твори́ти</a:t>
            </a:r>
            <a:r>
              <a:rPr lang="ru-RU" sz="2000" i="1" dirty="0"/>
              <a:t> </a:t>
            </a:r>
            <a:r>
              <a:rPr lang="ru-RU" sz="2000" i="1" dirty="0" err="1"/>
              <a:t>предъ</a:t>
            </a:r>
            <a:r>
              <a:rPr lang="ru-RU" sz="2000" i="1" dirty="0"/>
              <a:t> </a:t>
            </a:r>
            <a:r>
              <a:rPr lang="ru-RU" sz="2000" i="1" dirty="0" err="1"/>
              <a:t>человѣ́ки</a:t>
            </a:r>
            <a:r>
              <a:rPr lang="ru-RU" sz="2000" dirty="0"/>
              <a:t>, да </a:t>
            </a:r>
            <a:r>
              <a:rPr lang="ru-RU" sz="2000" dirty="0" err="1"/>
              <a:t>ви́дими</a:t>
            </a:r>
            <a:r>
              <a:rPr lang="ru-RU" sz="2000" dirty="0"/>
              <a:t> </a:t>
            </a:r>
            <a:r>
              <a:rPr lang="ru-RU" sz="2000" dirty="0" err="1"/>
              <a:t>бу́дете</a:t>
            </a:r>
            <a:r>
              <a:rPr lang="ru-RU" sz="2000" dirty="0"/>
              <a:t> </a:t>
            </a:r>
            <a:r>
              <a:rPr lang="ru-RU" sz="2000" dirty="0" err="1"/>
              <a:t>и́ми</a:t>
            </a:r>
            <a:r>
              <a:rPr lang="ru-RU" sz="2000" dirty="0"/>
              <a:t>: </a:t>
            </a:r>
            <a:r>
              <a:rPr lang="ru-RU" sz="2000" dirty="0" err="1"/>
              <a:t>а́ще</a:t>
            </a:r>
            <a:r>
              <a:rPr lang="ru-RU" sz="2000" dirty="0"/>
              <a:t> ли же ни́, мзды́ не </a:t>
            </a:r>
            <a:r>
              <a:rPr lang="ru-RU" sz="2000" dirty="0" err="1"/>
              <a:t>и́мате</a:t>
            </a:r>
            <a:r>
              <a:rPr lang="ru-RU" sz="2000" dirty="0"/>
              <a:t> от Отца́ </a:t>
            </a:r>
            <a:r>
              <a:rPr lang="ru-RU" sz="2000" dirty="0" err="1"/>
              <a:t>ва́шего</a:t>
            </a:r>
            <a:r>
              <a:rPr lang="ru-RU" sz="2000" dirty="0"/>
              <a:t>, </a:t>
            </a:r>
            <a:r>
              <a:rPr lang="ru-RU" sz="2000" dirty="0" err="1"/>
              <a:t>и́же</a:t>
            </a:r>
            <a:r>
              <a:rPr lang="ru-RU" sz="2000" dirty="0"/>
              <a:t> </a:t>
            </a:r>
            <a:r>
              <a:rPr lang="ru-RU" sz="2000" dirty="0" err="1"/>
              <a:t>е́сть</a:t>
            </a:r>
            <a:r>
              <a:rPr lang="ru-RU" sz="2000" dirty="0"/>
              <a:t> на </a:t>
            </a:r>
            <a:r>
              <a:rPr lang="ru-RU" sz="2000" dirty="0" err="1"/>
              <a:t>небесѣ́хъ</a:t>
            </a:r>
            <a:r>
              <a:rPr lang="ru-RU" sz="2000" dirty="0"/>
              <a:t>. </a:t>
            </a:r>
            <a:r>
              <a:rPr lang="ru-RU" sz="2000" dirty="0" err="1"/>
              <a:t>Егда</a:t>
            </a:r>
            <a:r>
              <a:rPr lang="ru-RU" sz="2000" dirty="0"/>
              <a:t>́ </a:t>
            </a:r>
            <a:r>
              <a:rPr lang="ru-RU" sz="2000" dirty="0" err="1"/>
              <a:t>у́бо</a:t>
            </a:r>
            <a:r>
              <a:rPr lang="ru-RU" sz="2000" dirty="0"/>
              <a:t> </a:t>
            </a:r>
            <a:r>
              <a:rPr lang="ru-RU" sz="2000" i="1" dirty="0" err="1"/>
              <a:t>твори́ши</a:t>
            </a:r>
            <a:r>
              <a:rPr lang="ru-RU" sz="2000" i="1" dirty="0"/>
              <a:t> </a:t>
            </a:r>
            <a:r>
              <a:rPr lang="ru-RU" sz="2000" i="1" dirty="0" err="1"/>
              <a:t>ми́лостыню</a:t>
            </a:r>
            <a:r>
              <a:rPr lang="ru-RU" sz="2000" i="1" dirty="0"/>
              <a:t>, не воструби́ </a:t>
            </a:r>
            <a:r>
              <a:rPr lang="ru-RU" sz="2000" i="1" dirty="0" err="1"/>
              <a:t>предъ</a:t>
            </a:r>
            <a:r>
              <a:rPr lang="ru-RU" sz="2000" i="1" dirty="0"/>
              <a:t> </a:t>
            </a:r>
            <a:r>
              <a:rPr lang="ru-RU" sz="2000" i="1" dirty="0" err="1"/>
              <a:t>собо́ю</a:t>
            </a:r>
            <a:r>
              <a:rPr lang="ru-RU" sz="2000" dirty="0"/>
              <a:t>, </a:t>
            </a:r>
            <a:r>
              <a:rPr lang="ru-RU" sz="2000" dirty="0" err="1"/>
              <a:t>я́коже</a:t>
            </a:r>
            <a:r>
              <a:rPr lang="ru-RU" sz="2000" dirty="0"/>
              <a:t> </a:t>
            </a:r>
            <a:r>
              <a:rPr lang="ru-RU" sz="2000" dirty="0" err="1"/>
              <a:t>лицемѣ́ри</a:t>
            </a:r>
            <a:r>
              <a:rPr lang="ru-RU" sz="2000" dirty="0"/>
              <a:t> </a:t>
            </a:r>
            <a:r>
              <a:rPr lang="ru-RU" sz="2000" dirty="0" err="1"/>
              <a:t>творя́тъ</a:t>
            </a:r>
            <a:r>
              <a:rPr lang="ru-RU" sz="2000" dirty="0"/>
              <a:t> </a:t>
            </a:r>
            <a:r>
              <a:rPr lang="ru-RU" sz="2000" dirty="0" err="1"/>
              <a:t>въ</a:t>
            </a:r>
            <a:r>
              <a:rPr lang="ru-RU" sz="2000" dirty="0"/>
              <a:t> </a:t>
            </a:r>
            <a:r>
              <a:rPr lang="ru-RU" sz="2000" dirty="0" err="1"/>
              <a:t>со́нмищихъ</a:t>
            </a:r>
            <a:r>
              <a:rPr lang="ru-RU" sz="2000" dirty="0"/>
              <a:t> и </a:t>
            </a:r>
            <a:r>
              <a:rPr lang="ru-RU" sz="2000" dirty="0" err="1"/>
              <a:t>въ</a:t>
            </a:r>
            <a:r>
              <a:rPr lang="ru-RU" sz="2000" dirty="0"/>
              <a:t> </a:t>
            </a:r>
            <a:r>
              <a:rPr lang="ru-RU" sz="2000" dirty="0" err="1"/>
              <a:t>сто́гнахъ</a:t>
            </a:r>
            <a:r>
              <a:rPr lang="ru-RU" sz="2000" dirty="0"/>
              <a:t>, </a:t>
            </a:r>
            <a:r>
              <a:rPr lang="ru-RU" sz="2000" dirty="0" err="1"/>
              <a:t>я́ко</a:t>
            </a:r>
            <a:r>
              <a:rPr lang="ru-RU" sz="2000" dirty="0"/>
              <a:t> да </a:t>
            </a:r>
            <a:r>
              <a:rPr lang="ru-RU" sz="2000" dirty="0" err="1"/>
              <a:t>просла́вятся</a:t>
            </a:r>
            <a:r>
              <a:rPr lang="ru-RU" sz="2000" dirty="0"/>
              <a:t> от </a:t>
            </a:r>
            <a:r>
              <a:rPr lang="ru-RU" sz="2000" dirty="0" err="1"/>
              <a:t>человѣ́къ</a:t>
            </a:r>
            <a:r>
              <a:rPr lang="ru-RU" sz="2000" dirty="0"/>
              <a:t>. </a:t>
            </a:r>
            <a:r>
              <a:rPr lang="ru-RU" sz="2000" dirty="0" err="1"/>
              <a:t>Ами́нь</a:t>
            </a:r>
            <a:r>
              <a:rPr lang="ru-RU" sz="2000" dirty="0"/>
              <a:t> </a:t>
            </a:r>
            <a:r>
              <a:rPr lang="ru-RU" sz="2000" dirty="0" err="1"/>
              <a:t>глаго́лю</a:t>
            </a:r>
            <a:r>
              <a:rPr lang="ru-RU" sz="2000" dirty="0"/>
              <a:t> </a:t>
            </a:r>
            <a:r>
              <a:rPr lang="ru-RU" sz="2000" dirty="0" err="1"/>
              <a:t>ва́мъ</a:t>
            </a:r>
            <a:r>
              <a:rPr lang="ru-RU" sz="2000" dirty="0"/>
              <a:t>, </a:t>
            </a:r>
            <a:r>
              <a:rPr lang="ru-RU" sz="2000" dirty="0" err="1"/>
              <a:t>воспрiе́млютъ</a:t>
            </a:r>
            <a:r>
              <a:rPr lang="ru-RU" sz="2000" dirty="0"/>
              <a:t> мзду́ свою́. &lt;…&gt;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я́ко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да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бу́детъ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ми́лостыня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твоя́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въ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та́йнѣ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: и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Оте́цъ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тво́й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ви́дяй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въ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та́йнѣ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то́й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возда́стъ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тебѣ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́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я́вѣ</a:t>
            </a:r>
            <a:r>
              <a:rPr lang="ru-RU" sz="2000" dirty="0"/>
              <a:t>» (Мф. 6:1).</a:t>
            </a:r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854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493003" y="244100"/>
            <a:ext cx="8229600" cy="378671"/>
          </a:xfrm>
        </p:spPr>
        <p:txBody>
          <a:bodyPr>
            <a:normAutofit lnSpcReduction="10000"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ru-RU" altLang="ru-RU" i="1" dirty="0"/>
              <a:t>д. Черная </a:t>
            </a:r>
            <a:r>
              <a:rPr lang="ru-RU" altLang="ru-RU" i="1" dirty="0" smtClean="0"/>
              <a:t>Река, 2007</a:t>
            </a:r>
            <a:endParaRPr lang="ru-RU" altLang="ru-RU" i="1" dirty="0"/>
          </a:p>
        </p:txBody>
      </p:sp>
      <p:pic>
        <p:nvPicPr>
          <p:cNvPr id="5124" name="Picture 4" descr="Чёрная ре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083" y="733876"/>
            <a:ext cx="8307089" cy="5786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11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457" y="363038"/>
            <a:ext cx="9905998" cy="754251"/>
          </a:xfrm>
        </p:spPr>
        <p:txBody>
          <a:bodyPr/>
          <a:lstStyle/>
          <a:p>
            <a:r>
              <a:rPr lang="ru-RU" dirty="0" smtClean="0"/>
              <a:t>Логики дара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41413" y="1507955"/>
            <a:ext cx="3068664" cy="400110"/>
          </a:xfrm>
          <a:prstGeom prst="rect">
            <a:avLst/>
          </a:prstGeom>
          <a:noFill/>
          <a:ln>
            <a:solidFill>
              <a:schemeClr val="tx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Дети - посредники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83916" y="2617441"/>
            <a:ext cx="3993101" cy="70788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Даритель ( в тени)</a:t>
            </a:r>
          </a:p>
          <a:p>
            <a:pPr algn="ctr"/>
            <a:r>
              <a:rPr lang="ru-RU" sz="2000" dirty="0" smtClean="0"/>
              <a:t>(христианская концепция)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16976" y="3955439"/>
            <a:ext cx="52074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</a:rPr>
              <a:t>«да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бу́детъ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ми́лостыня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твоя́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</a:rPr>
              <a:t>въ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i="1" dirty="0" err="1" smtClean="0">
                <a:solidFill>
                  <a:schemeClr val="accent1">
                    <a:lumMod val="50000"/>
                  </a:schemeClr>
                </a:solidFill>
              </a:rPr>
              <a:t>та́йнѣ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</a:rPr>
              <a:t>» (Мф.. 6:1)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2340244" y="2045776"/>
            <a:ext cx="480447" cy="3254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556121" y="1735996"/>
            <a:ext cx="2944678" cy="40011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Практический смысл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324006" y="2909062"/>
            <a:ext cx="540890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Экономия сил и времени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133600" y="4696926"/>
            <a:ext cx="1005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«Родители занятые, в основном, детей просили, но иногда бывало, </a:t>
            </a:r>
            <a:endParaRPr lang="ru-RU" sz="2000" dirty="0" smtClean="0"/>
          </a:p>
          <a:p>
            <a:pPr algn="ctr"/>
            <a:r>
              <a:rPr lang="ru-RU" sz="2000" dirty="0" smtClean="0"/>
              <a:t>что </a:t>
            </a:r>
            <a:r>
              <a:rPr lang="ru-RU" sz="2000" dirty="0"/>
              <a:t>и родители сами носили». </a:t>
            </a:r>
            <a:endParaRPr lang="ru-RU" sz="2000" dirty="0" smtClean="0"/>
          </a:p>
          <a:p>
            <a:pPr algn="ctr"/>
            <a:endParaRPr lang="ru-RU" sz="1400" dirty="0"/>
          </a:p>
          <a:p>
            <a:pPr algn="ctr"/>
            <a:r>
              <a:rPr lang="ru-RU" sz="1400" dirty="0" smtClean="0"/>
              <a:t>ПМА, </a:t>
            </a:r>
            <a:r>
              <a:rPr lang="ru-RU" sz="1400" dirty="0" err="1" smtClean="0"/>
              <a:t>аудиофонд</a:t>
            </a:r>
            <a:r>
              <a:rPr lang="ru-RU" sz="1400" dirty="0" smtClean="0"/>
              <a:t> 0904. Инф.: Инф.: Мария </a:t>
            </a:r>
            <a:r>
              <a:rPr lang="ru-RU" sz="1400" dirty="0" err="1" smtClean="0"/>
              <a:t>Разумовна</a:t>
            </a:r>
            <a:r>
              <a:rPr lang="ru-RU" sz="1400" dirty="0" smtClean="0"/>
              <a:t> </a:t>
            </a:r>
            <a:r>
              <a:rPr lang="ru-RU" sz="1400" dirty="0" err="1" smtClean="0"/>
              <a:t>Подлесская</a:t>
            </a:r>
            <a:r>
              <a:rPr lang="ru-RU" sz="1400" dirty="0" smtClean="0"/>
              <a:t>, 1938 г.р., Республика Карелия, </a:t>
            </a:r>
            <a:r>
              <a:rPr lang="ru-RU" sz="1400" dirty="0" err="1" smtClean="0"/>
              <a:t>Беломорскй</a:t>
            </a:r>
            <a:r>
              <a:rPr lang="ru-RU" sz="1400" dirty="0" smtClean="0"/>
              <a:t> район с. </a:t>
            </a:r>
            <a:r>
              <a:rPr lang="ru-RU" sz="1400" dirty="0" err="1" smtClean="0"/>
              <a:t>Вирма</a:t>
            </a:r>
            <a:r>
              <a:rPr lang="ru-RU" sz="1400" dirty="0" smtClean="0"/>
              <a:t>, 2011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962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7834" y="322837"/>
            <a:ext cx="9905998" cy="1033220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Трансформация практик</a:t>
            </a:r>
            <a:endParaRPr lang="ru-RU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464" y="1914040"/>
            <a:ext cx="2758698" cy="37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70–80 годы </a:t>
            </a:r>
            <a:r>
              <a:rPr lang="en-US" dirty="0"/>
              <a:t>XX </a:t>
            </a:r>
            <a:r>
              <a:rPr lang="ru-RU" dirty="0"/>
              <a:t>века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5464" y="2696705"/>
            <a:ext cx="115307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«[несли. – Е.С.] пироги – обязательно выпечку. Конфеты, сахару, что посчитает нужным, то и положит. А ещё специально конфет положит, чтобы дети, чтобы тот, кто понёс – взял. Надо они старухе, она с сахаром чай пьёт», </a:t>
            </a:r>
            <a:endParaRPr lang="ru-RU" sz="2000" dirty="0" smtClean="0"/>
          </a:p>
          <a:p>
            <a:pPr algn="just"/>
            <a:endParaRPr lang="ru-RU" sz="2000" dirty="0" smtClean="0"/>
          </a:p>
          <a:p>
            <a:r>
              <a:rPr lang="ru-RU" sz="1400" dirty="0" smtClean="0"/>
              <a:t>ПМА</a:t>
            </a:r>
            <a:r>
              <a:rPr lang="ru-RU" sz="1400" dirty="0"/>
              <a:t>, АФ: 0683, Инф. Анна Павловна Кузнецова 1955 г.р., запись в Санкт-Петербурге, 2009.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719234" y="1914040"/>
            <a:ext cx="3068664" cy="369332"/>
          </a:xfrm>
          <a:prstGeom prst="rect">
            <a:avLst/>
          </a:prstGeom>
          <a:noFill/>
          <a:ln>
            <a:solidFill>
              <a:schemeClr val="tx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Дети - посредники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880528" y="1930744"/>
            <a:ext cx="2758698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дарообмен</a:t>
            </a:r>
            <a:endParaRPr lang="ru-RU" dirty="0"/>
          </a:p>
        </p:txBody>
      </p:sp>
      <p:cxnSp>
        <p:nvCxnSpPr>
          <p:cNvPr id="8" name="Прямая со стрелкой 7"/>
          <p:cNvCxnSpPr>
            <a:stCxn id="5" idx="3"/>
            <a:endCxn id="6" idx="1"/>
          </p:cNvCxnSpPr>
          <p:nvPr/>
        </p:nvCxnSpPr>
        <p:spPr>
          <a:xfrm>
            <a:off x="7787898" y="2098706"/>
            <a:ext cx="1092630" cy="1670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49451" y="4936514"/>
            <a:ext cx="114067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«Придёшь к старушке, а уже там привязана, а если чего вкусненькое, то уже как дети – прихватишь чего там. Как украдём». </a:t>
            </a:r>
            <a:endParaRPr lang="ru-RU" sz="2000" dirty="0" smtClean="0"/>
          </a:p>
          <a:p>
            <a:endParaRPr lang="ru-RU" dirty="0"/>
          </a:p>
          <a:p>
            <a:r>
              <a:rPr lang="ru-RU" sz="1400" dirty="0" smtClean="0"/>
              <a:t>ПМА</a:t>
            </a:r>
            <a:r>
              <a:rPr lang="ru-RU" sz="1400" dirty="0"/>
              <a:t>, АФ: 0683, Инф. Анна Павловна Кузнецова 1955 г.р., запись в Санкт-Петербурге, 2009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805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471" y="206644"/>
            <a:ext cx="9905998" cy="1172705"/>
          </a:xfrm>
        </p:spPr>
        <p:txBody>
          <a:bodyPr/>
          <a:lstStyle/>
          <a:p>
            <a:r>
              <a:rPr lang="ru-RU" dirty="0" smtClean="0"/>
              <a:t>Логики дара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02954" y="2214902"/>
            <a:ext cx="11515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«Подарки принимать, так отдариваться. Подарки любят </a:t>
            </a:r>
            <a:r>
              <a:rPr lang="ru-RU" sz="2000" dirty="0" err="1" smtClean="0"/>
              <a:t>отдарки</a:t>
            </a:r>
            <a:r>
              <a:rPr lang="ru-RU" sz="2000" dirty="0" smtClean="0"/>
              <a:t>. Дар </a:t>
            </a:r>
            <a:r>
              <a:rPr lang="ru-RU" sz="2000" dirty="0"/>
              <a:t>дара ждет» </a:t>
            </a:r>
            <a:endParaRPr lang="ru-RU" sz="2000" dirty="0" smtClean="0"/>
          </a:p>
          <a:p>
            <a:endParaRPr lang="ru-RU" sz="1400" dirty="0"/>
          </a:p>
          <a:p>
            <a:r>
              <a:rPr lang="ru-RU" sz="1400" dirty="0" smtClean="0"/>
              <a:t>Даль </a:t>
            </a:r>
            <a:r>
              <a:rPr lang="ru-RU" sz="1400" dirty="0"/>
              <a:t>В.И. Пословицы русского народа. М., 1984. Т.2. С. 74.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33212" y="3586567"/>
            <a:ext cx="1165472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Именины</a:t>
            </a:r>
          </a:p>
          <a:p>
            <a:pPr algn="just"/>
            <a:endParaRPr lang="ru-RU" sz="2400" dirty="0" smtClean="0"/>
          </a:p>
          <a:p>
            <a:pPr algn="just"/>
            <a:r>
              <a:rPr lang="ru-RU" dirty="0" smtClean="0"/>
              <a:t>«</a:t>
            </a:r>
            <a:r>
              <a:rPr lang="ru-RU" sz="2000" dirty="0"/>
              <a:t>с именинниками я ходила &lt;…&gt; вот такой коробок: там накрашенный вокруг, он так и назывался </a:t>
            </a:r>
            <a:r>
              <a:rPr lang="ru-RU" sz="2000" dirty="0" err="1"/>
              <a:t>именинничный</a:t>
            </a:r>
            <a:r>
              <a:rPr lang="ru-RU" sz="2000" dirty="0"/>
              <a:t> &lt;…&gt; именинники выбирают, другой раз чаем напоят, а другой раз просто гостинец дают». </a:t>
            </a:r>
            <a:endParaRPr lang="ru-RU" sz="2000" dirty="0" smtClean="0"/>
          </a:p>
          <a:p>
            <a:endParaRPr lang="ru-RU" dirty="0"/>
          </a:p>
          <a:p>
            <a:r>
              <a:rPr lang="ru-RU" sz="1400" dirty="0" smtClean="0"/>
              <a:t>АФЭЦ </a:t>
            </a:r>
            <a:r>
              <a:rPr lang="ru-RU" sz="1400" dirty="0"/>
              <a:t>ОАФ: 251-А004. Инф.: Инф.: Любовь </a:t>
            </a:r>
            <a:r>
              <a:rPr lang="ru-RU" sz="1400" dirty="0" err="1"/>
              <a:t>Меркурьевна</a:t>
            </a:r>
            <a:r>
              <a:rPr lang="ru-RU" sz="1400" dirty="0"/>
              <a:t> Кичигина, 1932 г.р., Республика Карелия, Беломорский район с. Нюхча, .2009.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3342" y="1251577"/>
            <a:ext cx="4376981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подарок – </a:t>
            </a:r>
            <a:r>
              <a:rPr lang="ru-RU" dirty="0" err="1"/>
              <a:t>отдарок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274302" y="448204"/>
            <a:ext cx="4386021" cy="37454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Традиционная логика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799808" y="448204"/>
            <a:ext cx="3188131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христианская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799808" y="1265871"/>
            <a:ext cx="3188131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i="1" dirty="0"/>
              <a:t>Темная </a:t>
            </a:r>
            <a:r>
              <a:rPr lang="ru-RU" i="1" dirty="0" err="1"/>
              <a:t>милостина</a:t>
            </a:r>
            <a:r>
              <a:rPr lang="ru-RU" dirty="0"/>
              <a:t> </a:t>
            </a:r>
          </a:p>
        </p:txBody>
      </p:sp>
      <p:sp>
        <p:nvSpPr>
          <p:cNvPr id="13" name="Не равно 12"/>
          <p:cNvSpPr/>
          <p:nvPr/>
        </p:nvSpPr>
        <p:spPr>
          <a:xfrm>
            <a:off x="8474343" y="917071"/>
            <a:ext cx="650929" cy="259685"/>
          </a:xfrm>
          <a:prstGeom prst="mathNotEqual">
            <a:avLst/>
          </a:prstGeom>
          <a:solidFill>
            <a:schemeClr val="tx2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52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481" y="408122"/>
            <a:ext cx="9905998" cy="909234"/>
          </a:xfrm>
        </p:spPr>
        <p:txBody>
          <a:bodyPr/>
          <a:lstStyle/>
          <a:p>
            <a:r>
              <a:rPr lang="ru-RU" i="1" dirty="0" err="1">
                <a:effectLst/>
              </a:rPr>
              <a:t>Дарообмен</a:t>
            </a:r>
            <a:r>
              <a:rPr lang="ru-RU" i="1" dirty="0">
                <a:effectLst/>
              </a:rPr>
              <a:t>. Отношения родства.</a:t>
            </a:r>
            <a:endParaRPr lang="ru-RU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7292" y="1666069"/>
            <a:ext cx="2082234" cy="46494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Родство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880314" y="2479731"/>
            <a:ext cx="283618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социальное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67340" y="3579475"/>
            <a:ext cx="2175224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дарообмен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284922" y="1730908"/>
            <a:ext cx="1642820" cy="40011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Пасха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091553" y="4677202"/>
            <a:ext cx="283618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ответный </a:t>
            </a:r>
            <a:r>
              <a:rPr lang="ru-RU" dirty="0"/>
              <a:t>дар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07964" y="4507925"/>
            <a:ext cx="883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4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697" y="363568"/>
            <a:ext cx="3188131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/>
              <a:t>Темная </a:t>
            </a:r>
            <a:r>
              <a:rPr lang="ru-RU" sz="2400" i="1" dirty="0" err="1"/>
              <a:t>милостина</a:t>
            </a:r>
            <a:r>
              <a:rPr lang="ru-RU" sz="24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55065" y="343196"/>
            <a:ext cx="805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ru-RU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27363" y="435528"/>
            <a:ext cx="289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О ком молиться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78697" y="2122243"/>
            <a:ext cx="4076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траектория </a:t>
            </a:r>
            <a:r>
              <a:rPr lang="ru-RU" dirty="0"/>
              <a:t>пасхальных обходов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72762" y="1201032"/>
            <a:ext cx="6052089" cy="40011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Принцип </a:t>
            </a:r>
            <a:r>
              <a:rPr lang="ru-RU" sz="2000" dirty="0" err="1" smtClean="0"/>
              <a:t>взаимовыводимости</a:t>
            </a:r>
            <a:r>
              <a:rPr lang="ru-RU" sz="2000" dirty="0" smtClean="0"/>
              <a:t> значений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511549" y="2001209"/>
            <a:ext cx="3626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поминальные дни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75020" y="2484770"/>
            <a:ext cx="3363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Петров </a:t>
            </a:r>
            <a:r>
              <a:rPr lang="ru-RU" sz="2000" dirty="0" smtClean="0"/>
              <a:t>день, Троица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76481" y="2845733"/>
            <a:ext cx="437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Меняется ли она?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0036" y="3220844"/>
            <a:ext cx="3673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</a:t>
            </a:r>
            <a:r>
              <a:rPr lang="ru-RU" dirty="0" smtClean="0"/>
              <a:t>динокие старики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819255" y="3630481"/>
            <a:ext cx="3471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живущие </a:t>
            </a:r>
            <a:r>
              <a:rPr lang="ru-RU" dirty="0"/>
              <a:t>поблизости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4984" y="4195161"/>
            <a:ext cx="1173221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</a:t>
            </a:r>
            <a:r>
              <a:rPr lang="ru-RU" sz="2000" dirty="0"/>
              <a:t>Там Оля Соболева жила. Я </a:t>
            </a:r>
            <a:r>
              <a:rPr lang="ru-RU" sz="2000" i="1" u="sng" dirty="0">
                <a:solidFill>
                  <a:schemeClr val="accent1">
                    <a:lumMod val="50000"/>
                  </a:schemeClr>
                </a:solidFill>
              </a:rPr>
              <a:t>все время отправляла ей</a:t>
            </a:r>
            <a:r>
              <a:rPr lang="ru-RU" sz="2000" dirty="0"/>
              <a:t>. &lt;…&gt; И </a:t>
            </a:r>
            <a:r>
              <a:rPr lang="ru-RU" sz="2000" i="1" u="sng" dirty="0">
                <a:solidFill>
                  <a:schemeClr val="accent1">
                    <a:lumMod val="50000"/>
                  </a:schemeClr>
                </a:solidFill>
              </a:rPr>
              <a:t>по соседям</a:t>
            </a:r>
            <a:r>
              <a:rPr lang="ru-RU" sz="2000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dirty="0"/>
              <a:t>вот тут. У нас Маня Фомина у нас лежала». </a:t>
            </a:r>
            <a:endParaRPr lang="ru-RU" sz="2000" dirty="0" smtClean="0"/>
          </a:p>
          <a:p>
            <a:endParaRPr lang="ru-RU" dirty="0"/>
          </a:p>
          <a:p>
            <a:r>
              <a:rPr lang="ru-RU" sz="1400" dirty="0"/>
              <a:t>АФЭЦ ОАФ: 263-A009 Инф.: Дунина Клавдия Александровна, 1933 г.р. Республика Карелия, Беломорский район, с. Нюхча, 2010.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4984" y="5703399"/>
            <a:ext cx="11732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«Спаси, Господи, и помилуй за хлеб, за соль, за дар Божий кормящих, поящих, благотворящих,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</a:rPr>
              <a:t>обидящих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, ненавидящих, Спаси Вас Господи, люди добрые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».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1400" dirty="0" smtClean="0"/>
              <a:t>АФЭЦ </a:t>
            </a:r>
            <a:r>
              <a:rPr lang="ru-RU" sz="1400" dirty="0"/>
              <a:t>ОАФ: 251– А005, Инф.: Анна Ивановна Попова, 1940 г.р. Республика Карелия, Беломорский район, с. Нюхча, 2009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3767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134" y="302391"/>
            <a:ext cx="6416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/>
              <a:t>Яд дара. Противоядие</a:t>
            </a:r>
            <a:endParaRPr lang="ru-RU" sz="2800" dirty="0"/>
          </a:p>
          <a:p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75646" y="1056443"/>
            <a:ext cx="6943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Дарообмен</a:t>
            </a:r>
            <a:r>
              <a:rPr lang="ru-RU" sz="2000" dirty="0" smtClean="0"/>
              <a:t> в контексте религиозных практик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84134" y="1712390"/>
            <a:ext cx="9670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Parry J. P. Death in Banaras. New York, 2000. Pp. 130–135.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283844" y="547830"/>
            <a:ext cx="278969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«ядовитость» подарка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19634" y="1136626"/>
            <a:ext cx="3642102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Греховность дарителя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919634" y="1861854"/>
            <a:ext cx="3642102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Передача греха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345837" y="2547552"/>
            <a:ext cx="2665708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дарополучатель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84134" y="3901511"/>
            <a:ext cx="11907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Св. Иоанн Златоуст. Учение о милостыне</a:t>
            </a:r>
          </a:p>
          <a:p>
            <a:endParaRPr lang="ru-RU" dirty="0" smtClean="0"/>
          </a:p>
          <a:p>
            <a:r>
              <a:rPr lang="ru-RU" i="1" dirty="0" smtClean="0"/>
              <a:t>«достаточно отдать </a:t>
            </a:r>
            <a:r>
              <a:rPr lang="ru-RU" i="1" dirty="0" err="1" smtClean="0"/>
              <a:t>сребро</a:t>
            </a:r>
            <a:r>
              <a:rPr lang="ru-RU" i="1" dirty="0" smtClean="0"/>
              <a:t> в руки бедных, и все </a:t>
            </a:r>
            <a:r>
              <a:rPr lang="ru-RU" i="1" u="sng" dirty="0" smtClean="0"/>
              <a:t>грехи тотчас омоются без боли и труда</a:t>
            </a:r>
            <a:r>
              <a:rPr lang="ru-RU" i="1" dirty="0" smtClean="0"/>
              <a:t>» /III:284/.</a:t>
            </a:r>
          </a:p>
          <a:p>
            <a:endParaRPr lang="ru-RU" i="1" dirty="0" smtClean="0"/>
          </a:p>
          <a:p>
            <a:r>
              <a:rPr lang="ru-RU" i="1" dirty="0" smtClean="0"/>
              <a:t>«Милостыня так плодотворна, что не только </a:t>
            </a:r>
            <a:r>
              <a:rPr lang="ru-RU" i="1" u="sng" dirty="0" smtClean="0"/>
              <a:t>очищает грехи</a:t>
            </a:r>
            <a:r>
              <a:rPr lang="ru-RU" i="1" dirty="0" smtClean="0"/>
              <a:t>, но </a:t>
            </a:r>
            <a:r>
              <a:rPr lang="ru-RU" i="1" u="sng" dirty="0" smtClean="0"/>
              <a:t>отгоняет и самую смерть</a:t>
            </a:r>
            <a:r>
              <a:rPr lang="ru-RU" i="1" dirty="0" smtClean="0"/>
              <a:t>» /IV:592/.</a:t>
            </a:r>
          </a:p>
          <a:p>
            <a:endParaRPr lang="ru-RU" i="1" dirty="0" smtClean="0"/>
          </a:p>
          <a:p>
            <a:r>
              <a:rPr lang="ru-RU" i="1" dirty="0" smtClean="0"/>
              <a:t>«милостыня </a:t>
            </a:r>
            <a:r>
              <a:rPr lang="ru-RU" i="1" u="sng" dirty="0" smtClean="0"/>
              <a:t>есть выкуп души </a:t>
            </a:r>
            <a:r>
              <a:rPr lang="ru-RU" i="1" dirty="0" smtClean="0"/>
              <a:t>(...) она может и загладить грехи и избавить от суда" /III:147-148/».</a:t>
            </a:r>
          </a:p>
          <a:p>
            <a:endParaRPr lang="ru-RU" i="1" dirty="0" smtClean="0"/>
          </a:p>
          <a:p>
            <a:r>
              <a:rPr lang="ru-RU" dirty="0"/>
              <a:t> «Великое </a:t>
            </a:r>
            <a:r>
              <a:rPr lang="ru-RU" dirty="0" smtClean="0"/>
              <a:t>дело - милостыня</a:t>
            </a:r>
            <a:r>
              <a:rPr lang="ru-RU" dirty="0"/>
              <a:t>, возлюби ее: ничего нет равного ей, </a:t>
            </a:r>
            <a:r>
              <a:rPr lang="ru-RU" u="sng" dirty="0"/>
              <a:t>она может и грехи загладить</a:t>
            </a:r>
            <a:r>
              <a:rPr lang="ru-RU" dirty="0"/>
              <a:t>, и </a:t>
            </a:r>
            <a:r>
              <a:rPr lang="ru-RU" u="sng" dirty="0"/>
              <a:t>избавить от Суда</a:t>
            </a:r>
            <a:r>
              <a:rPr lang="ru-RU" dirty="0"/>
              <a:t>» /II:328/.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5646" y="3188002"/>
            <a:ext cx="774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Блаже́ни</a:t>
            </a:r>
            <a:r>
              <a:rPr lang="ru-RU" dirty="0"/>
              <a:t> </a:t>
            </a:r>
            <a:r>
              <a:rPr lang="ru-RU" dirty="0" err="1"/>
              <a:t>ми́лостив</a:t>
            </a:r>
            <a:r>
              <a:rPr lang="en-US" dirty="0" err="1"/>
              <a:t>i</a:t>
            </a:r>
            <a:r>
              <a:rPr lang="ru-RU" dirty="0"/>
              <a:t>и: </a:t>
            </a:r>
            <a:r>
              <a:rPr lang="ru-RU" dirty="0" err="1"/>
              <a:t>я́ко</a:t>
            </a:r>
            <a:r>
              <a:rPr lang="ru-RU" dirty="0"/>
              <a:t> </a:t>
            </a:r>
            <a:r>
              <a:rPr lang="ru-RU" dirty="0" err="1"/>
              <a:t>ті́и</a:t>
            </a:r>
            <a:r>
              <a:rPr lang="ru-RU" dirty="0"/>
              <a:t> </a:t>
            </a:r>
            <a:r>
              <a:rPr lang="ru-RU" dirty="0" err="1"/>
              <a:t>поми́ловани</a:t>
            </a:r>
            <a:r>
              <a:rPr lang="ru-RU" dirty="0"/>
              <a:t> </a:t>
            </a:r>
            <a:r>
              <a:rPr lang="ru-RU" dirty="0" err="1" smtClean="0"/>
              <a:t>бу́дутъ</a:t>
            </a:r>
            <a:r>
              <a:rPr lang="ru-RU" dirty="0" smtClean="0"/>
              <a:t> (Мф. 5:7)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575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488" y="1726485"/>
            <a:ext cx="119646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Существуют ли подобные риски в традиции поморов? </a:t>
            </a:r>
            <a:endParaRPr lang="ru-RU" sz="4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ru-RU" sz="4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Что </a:t>
            </a: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думают об этом местные жители?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8786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134" y="302391"/>
            <a:ext cx="6416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/>
              <a:t>«Яд дара». «Противоядие»</a:t>
            </a:r>
            <a:endParaRPr lang="ru-RU" sz="2800" dirty="0"/>
          </a:p>
          <a:p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29190" y="2700946"/>
            <a:ext cx="108436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50000"/>
                  </a:schemeClr>
                </a:solidFill>
              </a:rPr>
              <a:t>Насколько опасались принятия чужого греха? Имелись ли способы защиты?</a:t>
            </a:r>
          </a:p>
        </p:txBody>
      </p:sp>
    </p:spTree>
    <p:extLst>
      <p:ext uri="{BB962C8B-B14F-4D97-AF65-F5344CB8AC3E}">
        <p14:creationId xmlns:p14="http://schemas.microsoft.com/office/powerpoint/2010/main" val="72371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134" y="302391"/>
            <a:ext cx="6416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/>
              <a:t>«Яд дара». «Противоядие»</a:t>
            </a:r>
            <a:endParaRPr lang="ru-RU" sz="2800" dirty="0"/>
          </a:p>
          <a:p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84134" y="1256498"/>
            <a:ext cx="7377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Трансформации </a:t>
            </a:r>
            <a:r>
              <a:rPr lang="ru-RU" dirty="0"/>
              <a:t>похоронно-поминальных практик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134" y="2010532"/>
            <a:ext cx="8105613" cy="132343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Исполнители ритуала</a:t>
            </a:r>
          </a:p>
          <a:p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отказ </a:t>
            </a:r>
            <a:r>
              <a:rPr lang="ru-RU" sz="2000" dirty="0"/>
              <a:t>от предлагаемого </a:t>
            </a:r>
            <a:r>
              <a:rPr lang="ru-RU" sz="2000" dirty="0" smtClean="0"/>
              <a:t>дара </a:t>
            </a:r>
            <a:r>
              <a:rPr lang="ru-RU" dirty="0"/>
              <a:t>(съестного, денег</a:t>
            </a:r>
            <a:r>
              <a:rPr lang="ru-RU" dirty="0" smtClean="0"/>
              <a:t>) 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70482" y="3718673"/>
            <a:ext cx="116392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«мы уже этих даров не принимаем &lt;…&gt; и пою, и каноны читаю, и никогда ни с кого ничего не возьму и гостинец не принимаю». «не стали носить». </a:t>
            </a:r>
          </a:p>
          <a:p>
            <a:endParaRPr lang="ru-RU" dirty="0" smtClean="0"/>
          </a:p>
          <a:p>
            <a:r>
              <a:rPr lang="ru-RU" sz="1400" dirty="0" smtClean="0"/>
              <a:t>АФЭЦ </a:t>
            </a:r>
            <a:r>
              <a:rPr lang="ru-RU" sz="1400" dirty="0"/>
              <a:t>ОАФ: 248-А006, Инф.: Марфа Тимофеевна </a:t>
            </a:r>
            <a:r>
              <a:rPr lang="ru-RU" sz="1400" dirty="0" err="1"/>
              <a:t>Отавина</a:t>
            </a:r>
            <a:r>
              <a:rPr lang="ru-RU" sz="1400" dirty="0"/>
              <a:t>, 1935 г.р. Республика Карелия, Беломорский район, с. </a:t>
            </a:r>
            <a:r>
              <a:rPr lang="ru-RU" sz="1400" dirty="0" err="1"/>
              <a:t>Колежма</a:t>
            </a:r>
            <a:r>
              <a:rPr lang="ru-RU" sz="1400" dirty="0"/>
              <a:t>, 2009.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389747" y="887166"/>
            <a:ext cx="3419961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Следование канонам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686440" y="2416965"/>
            <a:ext cx="212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Почему?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0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137" y="426378"/>
            <a:ext cx="64162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/>
              <a:t>«Яд дара». «Противоядие»</a:t>
            </a:r>
            <a:endParaRPr lang="ru-RU" sz="2800" dirty="0"/>
          </a:p>
          <a:p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88937" y="1902013"/>
            <a:ext cx="1627322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Бедность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564611" y="1887509"/>
            <a:ext cx="3332136" cy="46659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Изменение статуса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138767" y="2736718"/>
            <a:ext cx="1425844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пенсия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9434" y="2765404"/>
            <a:ext cx="4262034" cy="40011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Материальная обеспеченность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697065" y="1255682"/>
            <a:ext cx="2162013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старики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53137" y="3576817"/>
            <a:ext cx="1164956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«нуждающимся носили» / «мне не надо, меня государство кормит», поэтому «я и не принимаю ничего: ни подарков, ничего».</a:t>
            </a:r>
          </a:p>
          <a:p>
            <a:pPr algn="just"/>
            <a:r>
              <a:rPr lang="ru-RU" sz="1400" dirty="0"/>
              <a:t>АФЭЦ ОАФ: 263-А006, Инф.: Анна Ивановна Попова, 1940 г.р. Республика Карелия, Беломорский район, с. Нюхча, 2010.</a:t>
            </a:r>
          </a:p>
          <a:p>
            <a:pPr algn="just"/>
            <a:r>
              <a:rPr lang="ru-RU" sz="1400" dirty="0"/>
              <a:t>АФЭЦ ОАФ: 248-А006, Инф.: Марфа Тимофеевна </a:t>
            </a:r>
            <a:r>
              <a:rPr lang="ru-RU" sz="1400" dirty="0" err="1"/>
              <a:t>Отавина</a:t>
            </a:r>
            <a:r>
              <a:rPr lang="ru-RU" sz="1400" dirty="0"/>
              <a:t>, 1935 г.р. Республика Карелия, Беломорский район, с. </a:t>
            </a:r>
            <a:r>
              <a:rPr lang="ru-RU" sz="1400" dirty="0" err="1"/>
              <a:t>Колежма</a:t>
            </a:r>
            <a:r>
              <a:rPr lang="ru-RU" sz="1400" dirty="0"/>
              <a:t>, 2009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747794" y="5266013"/>
            <a:ext cx="1309608" cy="40011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Нищета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738678" y="5161858"/>
            <a:ext cx="2119392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Зашита</a:t>
            </a:r>
          </a:p>
          <a:p>
            <a:pPr algn="ctr"/>
            <a:r>
              <a:rPr lang="ru-RU" dirty="0" smtClean="0"/>
              <a:t>«Противоядие»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322376" y="5237480"/>
            <a:ext cx="3148742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«Ядовитость подарок»</a:t>
            </a:r>
            <a:endParaRPr lang="ru-RU" dirty="0"/>
          </a:p>
        </p:txBody>
      </p:sp>
      <p:cxnSp>
        <p:nvCxnSpPr>
          <p:cNvPr id="14" name="Прямая со стрелкой 13"/>
          <p:cNvCxnSpPr>
            <a:stCxn id="4" idx="3"/>
            <a:endCxn id="5" idx="1"/>
          </p:cNvCxnSpPr>
          <p:nvPr/>
        </p:nvCxnSpPr>
        <p:spPr>
          <a:xfrm flipV="1">
            <a:off x="2216259" y="2120805"/>
            <a:ext cx="1348352" cy="1204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6" idx="3"/>
            <a:endCxn id="7" idx="1"/>
          </p:cNvCxnSpPr>
          <p:nvPr/>
        </p:nvCxnSpPr>
        <p:spPr>
          <a:xfrm flipV="1">
            <a:off x="3564611" y="2965459"/>
            <a:ext cx="3104823" cy="209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57654" y="6239990"/>
            <a:ext cx="4912963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ответственность </a:t>
            </a:r>
            <a:r>
              <a:rPr lang="ru-RU" dirty="0"/>
              <a:t>за грехи подающего</a:t>
            </a: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786540" y="6195134"/>
            <a:ext cx="2541723" cy="5754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1146876" y="6128788"/>
            <a:ext cx="1255361" cy="6417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72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9312785" y="5295936"/>
            <a:ext cx="2676041" cy="1104864"/>
          </a:xfrm>
        </p:spPr>
        <p:txBody>
          <a:bodyPr>
            <a:noAutofit/>
          </a:bodyPr>
          <a:lstStyle/>
          <a:p>
            <a:r>
              <a:rPr lang="ru-RU" altLang="ru-RU" sz="2400" i="1" dirty="0"/>
              <a:t>д. Черная </a:t>
            </a:r>
            <a:r>
              <a:rPr lang="ru-RU" altLang="ru-RU" sz="2400" i="1" dirty="0" smtClean="0"/>
              <a:t>река,</a:t>
            </a:r>
          </a:p>
          <a:p>
            <a:r>
              <a:rPr lang="ru-RU" altLang="ru-RU" sz="2400" i="1" dirty="0" smtClean="0"/>
              <a:t> 2007</a:t>
            </a:r>
            <a:endParaRPr lang="ru-RU" altLang="ru-RU" sz="2400" i="1" dirty="0"/>
          </a:p>
        </p:txBody>
      </p:sp>
      <p:pic>
        <p:nvPicPr>
          <p:cNvPr id="6151" name="Picture 7" descr="Чёрная ре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1" y="328731"/>
            <a:ext cx="4129007" cy="6072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Чёрная ре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817" y="328731"/>
            <a:ext cx="4209968" cy="6072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53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971" y="111380"/>
            <a:ext cx="9905998" cy="909234"/>
          </a:xfrm>
        </p:spPr>
        <p:txBody>
          <a:bodyPr/>
          <a:lstStyle/>
          <a:p>
            <a:r>
              <a:rPr lang="ru-RU" i="1" dirty="0">
                <a:effectLst/>
              </a:rPr>
              <a:t>Экономическая подложка</a:t>
            </a:r>
            <a:endParaRPr lang="ru-RU" dirty="0"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10741" y="1107078"/>
            <a:ext cx="1565328" cy="573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дар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00503" y="2764051"/>
            <a:ext cx="1875294" cy="573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угощение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618235" y="2494966"/>
            <a:ext cx="3533613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Благопожелания</a:t>
            </a:r>
          </a:p>
          <a:p>
            <a:pPr algn="ctr"/>
            <a:r>
              <a:rPr lang="ru-RU" dirty="0" smtClean="0"/>
              <a:t>Поздравления</a:t>
            </a:r>
          </a:p>
          <a:p>
            <a:pPr algn="ctr"/>
            <a:r>
              <a:rPr lang="ru-RU" dirty="0" smtClean="0"/>
              <a:t>молитвы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76308" y="4498811"/>
            <a:ext cx="232474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материальная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898610" y="4452842"/>
            <a:ext cx="128635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духовная</a:t>
            </a:r>
            <a:endParaRPr lang="ru-RU" dirty="0"/>
          </a:p>
        </p:txBody>
      </p:sp>
      <p:sp>
        <p:nvSpPr>
          <p:cNvPr id="10" name="Выгнутая вверх стрелка 9"/>
          <p:cNvSpPr/>
          <p:nvPr/>
        </p:nvSpPr>
        <p:spPr>
          <a:xfrm>
            <a:off x="3056869" y="1938012"/>
            <a:ext cx="4618492" cy="137278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 rot="10800000">
            <a:off x="2968786" y="3988319"/>
            <a:ext cx="4649240" cy="137278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5594888" y="3346648"/>
            <a:ext cx="2386739" cy="641671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</a:t>
            </a:r>
            <a:r>
              <a:rPr lang="ru-RU" dirty="0" smtClean="0"/>
              <a:t>тарики</a:t>
            </a:r>
          </a:p>
          <a:p>
            <a:pPr algn="ctr"/>
            <a:r>
              <a:rPr lang="ru-RU" dirty="0" smtClean="0"/>
              <a:t>бедные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1704814" y="3364183"/>
            <a:ext cx="2877645" cy="641671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Состоятельные семьи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143636" y="5931124"/>
            <a:ext cx="5012842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Временной промежуток  </a:t>
            </a:r>
          </a:p>
          <a:p>
            <a:pPr algn="ctr"/>
            <a:r>
              <a:rPr lang="ru-RU" dirty="0" smtClean="0"/>
              <a:t>Блиц-обмен, без задержки во времени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241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966" y="222142"/>
            <a:ext cx="11468746" cy="1110712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  <a:effectLst/>
              </a:rPr>
              <a:t>Практики «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  <a:effectLst/>
              </a:rPr>
              <a:t>дарообмена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effectLst/>
              </a:rPr>
              <a:t>»,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effectLst/>
              </a:rPr>
              <a:t>связанные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effectLst/>
              </a:rPr>
              <a:t>с обходами дворов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42460" y="1596325"/>
            <a:ext cx="6083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подтверждение </a:t>
            </a:r>
            <a:r>
              <a:rPr lang="ru-RU" sz="2400" dirty="0" smtClean="0"/>
              <a:t>социальных статусов 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12922" y="2572719"/>
            <a:ext cx="443251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материальная обеспеченность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044339" y="2572719"/>
            <a:ext cx="4370522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Духовная чистота, </a:t>
            </a:r>
            <a:r>
              <a:rPr lang="ru-RU" dirty="0"/>
              <a:t>мудрость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29179" y="3456780"/>
            <a:ext cx="5021451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верность христианским традициям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29179" y="4308314"/>
            <a:ext cx="1511083" cy="40011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пища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199322" y="4308314"/>
            <a:ext cx="1751308" cy="40011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молитва</a:t>
            </a:r>
            <a:endParaRPr lang="ru-RU" sz="2000" dirty="0"/>
          </a:p>
        </p:txBody>
      </p:sp>
      <p:sp>
        <p:nvSpPr>
          <p:cNvPr id="9" name="Равно 8"/>
          <p:cNvSpPr/>
          <p:nvPr/>
        </p:nvSpPr>
        <p:spPr>
          <a:xfrm>
            <a:off x="5145437" y="4353064"/>
            <a:ext cx="449451" cy="263686"/>
          </a:xfrm>
          <a:prstGeom prst="mathEqual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70120" y="5486400"/>
            <a:ext cx="1797803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Регулярность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117" y="6276625"/>
            <a:ext cx="413029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годовой календарный ритм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594888" y="5917728"/>
            <a:ext cx="5935851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Экономика, системы </a:t>
            </a:r>
            <a:r>
              <a:rPr lang="ru-RU" dirty="0"/>
              <a:t>жизнеобеспечения группы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84720" y="4957722"/>
            <a:ext cx="3564611" cy="37195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Социальная справедливость</a:t>
            </a:r>
            <a:endParaRPr lang="ru-RU" dirty="0"/>
          </a:p>
        </p:txBody>
      </p:sp>
      <p:cxnSp>
        <p:nvCxnSpPr>
          <p:cNvPr id="15" name="Прямая со стрелкой 14"/>
          <p:cNvCxnSpPr>
            <a:stCxn id="10" idx="3"/>
            <a:endCxn id="12" idx="1"/>
          </p:cNvCxnSpPr>
          <p:nvPr/>
        </p:nvCxnSpPr>
        <p:spPr>
          <a:xfrm>
            <a:off x="2967923" y="5671066"/>
            <a:ext cx="2626965" cy="43132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10" idx="2"/>
            <a:endCxn id="11" idx="0"/>
          </p:cNvCxnSpPr>
          <p:nvPr/>
        </p:nvCxnSpPr>
        <p:spPr>
          <a:xfrm>
            <a:off x="2069022" y="5855732"/>
            <a:ext cx="54243" cy="42089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09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3740" y="32289"/>
            <a:ext cx="9905998" cy="1905000"/>
          </a:xfrm>
        </p:spPr>
        <p:txBody>
          <a:bodyPr/>
          <a:lstStyle/>
          <a:p>
            <a:r>
              <a:rPr lang="ru-RU" dirty="0" err="1" smtClean="0"/>
              <a:t>Дарообмен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5905" y="1533685"/>
            <a:ext cx="1199052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Malinowski, </a:t>
            </a:r>
            <a:r>
              <a:rPr lang="en-US" dirty="0" err="1"/>
              <a:t>Bronislaw</a:t>
            </a:r>
            <a:r>
              <a:rPr lang="en-US" dirty="0"/>
              <a:t> </a:t>
            </a:r>
            <a:r>
              <a:rPr lang="en-US" dirty="0" smtClean="0"/>
              <a:t>Argonauts </a:t>
            </a:r>
            <a:r>
              <a:rPr lang="en-US" dirty="0"/>
              <a:t>of the Western Pacific : an account of native enterprise and adventure in the archipelagoes of Melanesian New </a:t>
            </a:r>
            <a:r>
              <a:rPr lang="en-US" dirty="0" smtClean="0"/>
              <a:t>Guinea</a:t>
            </a:r>
            <a:r>
              <a:rPr lang="ru-RU" dirty="0" smtClean="0"/>
              <a:t>. </a:t>
            </a:r>
            <a:r>
              <a:rPr lang="en-US" dirty="0" smtClean="0"/>
              <a:t>London.</a:t>
            </a:r>
            <a:r>
              <a:rPr lang="ru-RU" dirty="0" smtClean="0"/>
              <a:t> 1984</a:t>
            </a:r>
            <a:r>
              <a:rPr lang="ru-RU" dirty="0"/>
              <a:t> </a:t>
            </a:r>
            <a:r>
              <a:rPr lang="ru-RU" dirty="0" smtClean="0"/>
              <a:t>(1922)</a:t>
            </a:r>
          </a:p>
          <a:p>
            <a:r>
              <a:rPr lang="en-US" dirty="0" err="1" smtClean="0"/>
              <a:t>Mauss</a:t>
            </a:r>
            <a:r>
              <a:rPr lang="ru-RU" dirty="0" smtClean="0"/>
              <a:t> М. </a:t>
            </a:r>
            <a:r>
              <a:rPr lang="en-US" dirty="0" smtClean="0"/>
              <a:t>The Gift</a:t>
            </a:r>
            <a:r>
              <a:rPr lang="ru-RU" dirty="0" smtClean="0"/>
              <a:t>. </a:t>
            </a:r>
            <a:r>
              <a:rPr lang="en-US" dirty="0" smtClean="0"/>
              <a:t>The </a:t>
            </a:r>
            <a:r>
              <a:rPr lang="en-US" dirty="0"/>
              <a:t>form and reason for </a:t>
            </a:r>
            <a:r>
              <a:rPr lang="en-US" dirty="0" smtClean="0"/>
              <a:t>exchange</a:t>
            </a:r>
            <a:r>
              <a:rPr lang="ru-RU" dirty="0" smtClean="0"/>
              <a:t> </a:t>
            </a:r>
            <a:r>
              <a:rPr lang="en-US" dirty="0" smtClean="0"/>
              <a:t>in </a:t>
            </a:r>
            <a:r>
              <a:rPr lang="en-US" dirty="0"/>
              <a:t>archaic </a:t>
            </a:r>
            <a:r>
              <a:rPr lang="en-US" dirty="0" smtClean="0"/>
              <a:t>societies</a:t>
            </a:r>
            <a:r>
              <a:rPr lang="ru-RU" dirty="0" smtClean="0"/>
              <a:t>. </a:t>
            </a:r>
            <a:r>
              <a:rPr lang="en-US" dirty="0" smtClean="0"/>
              <a:t>London</a:t>
            </a:r>
            <a:r>
              <a:rPr lang="ru-RU" dirty="0" smtClean="0"/>
              <a:t>; </a:t>
            </a:r>
            <a:r>
              <a:rPr lang="en-US" dirty="0" smtClean="0"/>
              <a:t>New York</a:t>
            </a:r>
            <a:r>
              <a:rPr lang="ru-RU" dirty="0" smtClean="0"/>
              <a:t>, 1990 (1925).</a:t>
            </a:r>
          </a:p>
          <a:p>
            <a:r>
              <a:rPr lang="ru-RU" dirty="0" err="1" smtClean="0"/>
              <a:t>Мосс</a:t>
            </a:r>
            <a:r>
              <a:rPr lang="ru-RU" dirty="0" smtClean="0"/>
              <a:t> </a:t>
            </a:r>
            <a:r>
              <a:rPr lang="ru-RU" dirty="0"/>
              <a:t>М. Общества, обмен, личность. Труды по социальной антропологии. М. 1996., </a:t>
            </a:r>
            <a:endParaRPr lang="ru-RU" dirty="0" smtClean="0"/>
          </a:p>
          <a:p>
            <a:r>
              <a:rPr lang="ru-RU" dirty="0" err="1" smtClean="0"/>
              <a:t>Богораз</a:t>
            </a:r>
            <a:r>
              <a:rPr lang="ru-RU" dirty="0" smtClean="0"/>
              <a:t> </a:t>
            </a:r>
            <a:r>
              <a:rPr lang="ru-RU" dirty="0"/>
              <a:t>В.Г. Чукчи. Л</a:t>
            </a:r>
            <a:r>
              <a:rPr lang="en-US" dirty="0"/>
              <a:t>., 1939. </a:t>
            </a:r>
            <a:r>
              <a:rPr lang="ru-RU" dirty="0"/>
              <a:t>Т</a:t>
            </a:r>
            <a:r>
              <a:rPr lang="en-US" dirty="0"/>
              <a:t>.2</a:t>
            </a:r>
            <a:r>
              <a:rPr lang="en-US" dirty="0" smtClean="0"/>
              <a:t>;</a:t>
            </a:r>
            <a:endParaRPr lang="ru-RU" dirty="0" smtClean="0"/>
          </a:p>
          <a:p>
            <a:r>
              <a:rPr lang="en-US" dirty="0" smtClean="0"/>
              <a:t>Levi-Strauss </a:t>
            </a:r>
            <a:r>
              <a:rPr lang="en-US" dirty="0"/>
              <a:t>C. Les Structures </a:t>
            </a:r>
            <a:r>
              <a:rPr lang="en-US" dirty="0" err="1"/>
              <a:t>élémentaires</a:t>
            </a:r>
            <a:r>
              <a:rPr lang="en-US" dirty="0"/>
              <a:t> de la </a:t>
            </a:r>
            <a:r>
              <a:rPr lang="en-US" dirty="0" err="1"/>
              <a:t>parenté</a:t>
            </a:r>
            <a:r>
              <a:rPr lang="en-US" dirty="0"/>
              <a:t>. Paris, 1949; </a:t>
            </a:r>
            <a:endParaRPr lang="ru-RU" dirty="0" smtClean="0"/>
          </a:p>
          <a:p>
            <a:r>
              <a:rPr lang="en-US" dirty="0" err="1" smtClean="0"/>
              <a:t>Sahlins</a:t>
            </a:r>
            <a:r>
              <a:rPr lang="en-US" dirty="0" smtClean="0"/>
              <a:t> </a:t>
            </a:r>
            <a:r>
              <a:rPr lang="en-US" dirty="0"/>
              <a:t>M</a:t>
            </a:r>
            <a:r>
              <a:rPr lang="ru-RU" dirty="0"/>
              <a:t>. </a:t>
            </a:r>
            <a:r>
              <a:rPr lang="en-US" dirty="0"/>
              <a:t>Stone age economics</a:t>
            </a:r>
            <a:r>
              <a:rPr lang="ru-RU" dirty="0"/>
              <a:t>. </a:t>
            </a:r>
            <a:r>
              <a:rPr lang="en-US" dirty="0"/>
              <a:t>Chicago; New York, </a:t>
            </a:r>
            <a:r>
              <a:rPr lang="en-US" dirty="0" smtClean="0"/>
              <a:t>1972</a:t>
            </a:r>
            <a:endParaRPr lang="ru-RU" dirty="0" smtClean="0"/>
          </a:p>
          <a:p>
            <a:r>
              <a:rPr lang="en-US" dirty="0" err="1"/>
              <a:t>Strathern</a:t>
            </a:r>
            <a:r>
              <a:rPr lang="en-US" dirty="0"/>
              <a:t> A. J. Kinship, descent and locality: Some New Guinea examples // The character of kinship / edited by John R. Goody. Cambridge</a:t>
            </a:r>
            <a:r>
              <a:rPr lang="ru-RU" dirty="0"/>
              <a:t>, 1973</a:t>
            </a:r>
            <a:r>
              <a:rPr lang="ru-RU" dirty="0" smtClean="0"/>
              <a:t>.</a:t>
            </a:r>
          </a:p>
          <a:p>
            <a:r>
              <a:rPr lang="en-US" dirty="0"/>
              <a:t>Gregory C. A. Gifts to Men and Gifts to God: Gift Exchange and Capital Accumulation in Contemporary Papua // Man, New Series, 1980. Vol</a:t>
            </a:r>
            <a:r>
              <a:rPr lang="ru-RU" dirty="0"/>
              <a:t>. 15, </a:t>
            </a:r>
            <a:r>
              <a:rPr lang="en-US" dirty="0"/>
              <a:t>No</a:t>
            </a:r>
            <a:r>
              <a:rPr lang="ru-RU" dirty="0"/>
              <a:t>. 4 (</a:t>
            </a:r>
            <a:r>
              <a:rPr lang="en-US" dirty="0"/>
              <a:t>Dec</a:t>
            </a:r>
            <a:r>
              <a:rPr lang="ru-RU" dirty="0" smtClean="0"/>
              <a:t>.).</a:t>
            </a:r>
          </a:p>
          <a:p>
            <a:r>
              <a:rPr lang="en-US" dirty="0"/>
              <a:t>Gregory C. A. </a:t>
            </a:r>
            <a:r>
              <a:rPr lang="en-US" dirty="0" smtClean="0"/>
              <a:t>Gifts </a:t>
            </a:r>
            <a:r>
              <a:rPr lang="en-US" dirty="0"/>
              <a:t>and Commodities. London; New York, 1982.</a:t>
            </a:r>
            <a:endParaRPr lang="ru-RU" dirty="0" smtClean="0"/>
          </a:p>
          <a:p>
            <a:r>
              <a:rPr lang="ru-RU" dirty="0" smtClean="0"/>
              <a:t>Виноградова </a:t>
            </a:r>
            <a:r>
              <a:rPr lang="ru-RU" dirty="0"/>
              <a:t>Л.Н. Зимняя календарная поэзия западных и восточных славян: Генезис и типология </a:t>
            </a:r>
            <a:r>
              <a:rPr lang="ru-RU" dirty="0" err="1"/>
              <a:t>колядования</a:t>
            </a:r>
            <a:r>
              <a:rPr lang="ru-RU" dirty="0"/>
              <a:t>. М., 1982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Байбурин</a:t>
            </a:r>
            <a:r>
              <a:rPr lang="ru-RU" dirty="0" smtClean="0"/>
              <a:t> </a:t>
            </a:r>
            <a:r>
              <a:rPr lang="ru-RU" dirty="0"/>
              <a:t>А</a:t>
            </a:r>
            <a:r>
              <a:rPr lang="en-US" dirty="0"/>
              <a:t>.</a:t>
            </a:r>
            <a:r>
              <a:rPr lang="ru-RU" dirty="0"/>
              <a:t>К</a:t>
            </a:r>
            <a:r>
              <a:rPr lang="en-US" dirty="0"/>
              <a:t>., </a:t>
            </a:r>
            <a:r>
              <a:rPr lang="ru-RU" dirty="0"/>
              <a:t>Топорков А</a:t>
            </a:r>
            <a:r>
              <a:rPr lang="en-US" dirty="0"/>
              <a:t>.</a:t>
            </a:r>
            <a:r>
              <a:rPr lang="ru-RU" dirty="0"/>
              <a:t>Л</a:t>
            </a:r>
            <a:r>
              <a:rPr lang="en-US" dirty="0"/>
              <a:t>. </a:t>
            </a:r>
            <a:r>
              <a:rPr lang="ru-RU" dirty="0"/>
              <a:t>У истоков этикета</a:t>
            </a:r>
            <a:r>
              <a:rPr lang="en-US" dirty="0"/>
              <a:t>. </a:t>
            </a:r>
            <a:r>
              <a:rPr lang="ru-RU" dirty="0"/>
              <a:t>Л., 1990; </a:t>
            </a:r>
            <a:endParaRPr lang="ru-RU" dirty="0" smtClean="0"/>
          </a:p>
          <a:p>
            <a:r>
              <a:rPr lang="en-US" dirty="0"/>
              <a:t>Weiner A. The Paradox of Keeping-while-Giving. Berkeley, 1992; </a:t>
            </a:r>
            <a:endParaRPr lang="ru-RU" dirty="0" smtClean="0"/>
          </a:p>
          <a:p>
            <a:r>
              <a:rPr lang="ru-RU" dirty="0" err="1" smtClean="0"/>
              <a:t>Годелье</a:t>
            </a:r>
            <a:r>
              <a:rPr lang="ru-RU" dirty="0" smtClean="0"/>
              <a:t> </a:t>
            </a:r>
            <a:r>
              <a:rPr lang="ru-RU" dirty="0"/>
              <a:t>М. Загадка дара М. 2007</a:t>
            </a:r>
          </a:p>
        </p:txBody>
      </p:sp>
    </p:spTree>
    <p:extLst>
      <p:ext uri="{BB962C8B-B14F-4D97-AF65-F5344CB8AC3E}">
        <p14:creationId xmlns:p14="http://schemas.microsoft.com/office/powerpoint/2010/main" val="410591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8420" y="0"/>
            <a:ext cx="9497878" cy="825284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ru-RU" altLang="ru-RU" dirty="0"/>
              <a:t> </a:t>
            </a:r>
            <a:r>
              <a:rPr lang="ru-RU" altLang="ru-RU" sz="2800" i="1" dirty="0"/>
              <a:t>Церковь пр. </a:t>
            </a:r>
            <a:r>
              <a:rPr lang="ru-RU" altLang="ru-RU" sz="2800" i="1" dirty="0" err="1"/>
              <a:t>Варлаама</a:t>
            </a:r>
            <a:r>
              <a:rPr lang="ru-RU" altLang="ru-RU" sz="2800" i="1" dirty="0"/>
              <a:t> </a:t>
            </a:r>
            <a:r>
              <a:rPr lang="ru-RU" altLang="ru-RU" sz="2800" i="1" dirty="0" err="1"/>
              <a:t>Керетского</a:t>
            </a:r>
            <a:r>
              <a:rPr lang="ru-RU" altLang="ru-RU" sz="2800" i="1" dirty="0"/>
              <a:t>. пос. </a:t>
            </a:r>
            <a:r>
              <a:rPr lang="ru-RU" altLang="ru-RU" sz="2800" i="1" dirty="0" smtClean="0"/>
              <a:t>Чупа, 2007</a:t>
            </a:r>
            <a:endParaRPr lang="ru-RU" altLang="ru-RU" sz="2800" i="1" dirty="0"/>
          </a:p>
        </p:txBody>
      </p:sp>
      <p:pic>
        <p:nvPicPr>
          <p:cNvPr id="11268" name="Picture 4" descr="часовня в по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173" y="825284"/>
            <a:ext cx="8229600" cy="5867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90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304800"/>
            <a:ext cx="8229600" cy="6096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ru-RU" altLang="ru-RU" i="1" dirty="0"/>
              <a:t>д. </a:t>
            </a:r>
            <a:r>
              <a:rPr lang="ru-RU" altLang="ru-RU" i="1" dirty="0" err="1"/>
              <a:t>Гридино</a:t>
            </a:r>
            <a:r>
              <a:rPr lang="ru-RU" altLang="ru-RU" i="1" dirty="0"/>
              <a:t>. 2007 г</a:t>
            </a:r>
            <a:r>
              <a:rPr lang="ru-RU" altLang="ru-RU" dirty="0"/>
              <a:t>.</a:t>
            </a:r>
          </a:p>
        </p:txBody>
      </p:sp>
      <p:pic>
        <p:nvPicPr>
          <p:cNvPr id="12292" name="Picture 4" descr="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8229600" cy="556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81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304800"/>
            <a:ext cx="8229600" cy="60960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ru-RU" altLang="ru-RU"/>
          </a:p>
          <a:p>
            <a:pPr>
              <a:buFont typeface="Wingdings" panose="05000000000000000000" pitchFamily="2" charset="2"/>
              <a:buNone/>
            </a:pPr>
            <a:endParaRPr lang="ru-RU" altLang="ru-RU"/>
          </a:p>
        </p:txBody>
      </p:sp>
      <p:pic>
        <p:nvPicPr>
          <p:cNvPr id="13316" name="Picture 4" descr="Часовня с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979" y="190500"/>
            <a:ext cx="4572000" cy="632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057400" y="1676400"/>
            <a:ext cx="3505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i="1">
                <a:latin typeface="Arial" panose="020B0604020202020204" pitchFamily="34" charset="0"/>
              </a:rPr>
              <a:t>Часовня св. Николая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i="1">
                <a:latin typeface="Arial" panose="020B0604020202020204" pitchFamily="34" charset="0"/>
              </a:rPr>
              <a:t>Д. Гридино</a:t>
            </a:r>
          </a:p>
          <a:p>
            <a:pPr algn="ctr">
              <a:spcBef>
                <a:spcPct val="50000"/>
              </a:spcBef>
            </a:pPr>
            <a:r>
              <a:rPr lang="ru-RU" altLang="ru-RU" sz="2400" i="1">
                <a:latin typeface="Arial" panose="020B0604020202020204" pitchFamily="34" charset="0"/>
              </a:rPr>
              <a:t>2007 г.</a:t>
            </a:r>
          </a:p>
        </p:txBody>
      </p:sp>
    </p:spTree>
    <p:extLst>
      <p:ext uri="{BB962C8B-B14F-4D97-AF65-F5344CB8AC3E}">
        <p14:creationId xmlns:p14="http://schemas.microsoft.com/office/powerpoint/2010/main" val="12154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25" y="976394"/>
            <a:ext cx="8807312" cy="5579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061274" y="325464"/>
            <a:ext cx="7733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С. </a:t>
            </a:r>
            <a:r>
              <a:rPr lang="ru-RU" dirty="0" err="1" smtClean="0"/>
              <a:t>Шуерецкое</a:t>
            </a:r>
            <a:r>
              <a:rPr lang="ru-RU" dirty="0" smtClean="0"/>
              <a:t>, 2008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11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21" y="1072769"/>
            <a:ext cx="8632555" cy="54686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2270" y="371959"/>
            <a:ext cx="7733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С. </a:t>
            </a:r>
            <a:r>
              <a:rPr lang="ru-RU" dirty="0" err="1" smtClean="0"/>
              <a:t>Шуерецкое</a:t>
            </a:r>
            <a:r>
              <a:rPr lang="ru-RU" dirty="0" smtClean="0"/>
              <a:t>, 2008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41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Индикатор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TM03457485[[fn=Сетчатая]]</Template>
  <TotalTime>8960</TotalTime>
  <Words>2876</Words>
  <Application>Microsoft Office PowerPoint</Application>
  <PresentationFormat>Широкоэкранный</PresentationFormat>
  <Paragraphs>306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Century Gothic</vt:lpstr>
      <vt:lpstr>Times New Roman</vt:lpstr>
      <vt:lpstr>Verdana</vt:lpstr>
      <vt:lpstr>Wingdings</vt:lpstr>
      <vt:lpstr>Сетка</vt:lpstr>
      <vt:lpstr>Практики дарообмена, приуроченные к Пасхе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Дарообмен традиционная культура поморов</vt:lpstr>
      <vt:lpstr>Дарообмен  (локальные традиции)</vt:lpstr>
      <vt:lpstr>Пасхальные обходы дворов</vt:lpstr>
      <vt:lpstr>«Это был коронный номер»</vt:lpstr>
      <vt:lpstr>«Темна милостина»</vt:lpstr>
      <vt:lpstr>Направленность детских обходов</vt:lpstr>
      <vt:lpstr>Направленность детских обходов</vt:lpstr>
      <vt:lpstr>Направленность детских обходов</vt:lpstr>
      <vt:lpstr>Дарообмен</vt:lpstr>
      <vt:lpstr>Дарообмен</vt:lpstr>
      <vt:lpstr>дневные обходы дворов – «христосоваться ходили»  «Хрёсна матушка, Христос воскрес!»</vt:lpstr>
      <vt:lpstr>Логики дара </vt:lpstr>
      <vt:lpstr>Дар-милостыня? </vt:lpstr>
      <vt:lpstr>Темная милостина </vt:lpstr>
      <vt:lpstr>Логики дара</vt:lpstr>
      <vt:lpstr>Трансформация практик</vt:lpstr>
      <vt:lpstr>Логики дара</vt:lpstr>
      <vt:lpstr>Дарообмен. Отношения родства.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Экономическая подложка</vt:lpstr>
      <vt:lpstr>Практики «дарообмена», связанные с обходами дворов</vt:lpstr>
      <vt:lpstr>Дарообмен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Практики «дарообмена», связанные с обходами дворов,</dc:title>
  <dc:creator>Елена Елена</dc:creator>
  <cp:lastModifiedBy>Пользователь Windows</cp:lastModifiedBy>
  <cp:revision>119</cp:revision>
  <dcterms:created xsi:type="dcterms:W3CDTF">2020-05-04T18:21:28Z</dcterms:created>
  <dcterms:modified xsi:type="dcterms:W3CDTF">2021-04-21T11:43:49Z</dcterms:modified>
</cp:coreProperties>
</file>